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23" r:id="rId3"/>
    <p:sldId id="1062" r:id="rId4"/>
    <p:sldId id="1079" r:id="rId5"/>
    <p:sldId id="1063" r:id="rId6"/>
    <p:sldId id="257" r:id="rId7"/>
    <p:sldId id="1081" r:id="rId8"/>
    <p:sldId id="322" r:id="rId9"/>
    <p:sldId id="325" r:id="rId10"/>
    <p:sldId id="326" r:id="rId11"/>
    <p:sldId id="1064" r:id="rId12"/>
    <p:sldId id="329" r:id="rId13"/>
    <p:sldId id="331" r:id="rId14"/>
    <p:sldId id="333" r:id="rId15"/>
    <p:sldId id="339" r:id="rId16"/>
    <p:sldId id="335" r:id="rId17"/>
    <p:sldId id="341" r:id="rId18"/>
    <p:sldId id="342" r:id="rId19"/>
    <p:sldId id="1065" r:id="rId20"/>
    <p:sldId id="1066" r:id="rId21"/>
    <p:sldId id="258" r:id="rId22"/>
    <p:sldId id="1078" r:id="rId23"/>
    <p:sldId id="1068" r:id="rId24"/>
    <p:sldId id="1069" r:id="rId25"/>
    <p:sldId id="1070" r:id="rId26"/>
    <p:sldId id="1071" r:id="rId27"/>
    <p:sldId id="1072" r:id="rId28"/>
    <p:sldId id="1073" r:id="rId29"/>
    <p:sldId id="402" r:id="rId30"/>
    <p:sldId id="1074" r:id="rId31"/>
    <p:sldId id="415" r:id="rId32"/>
    <p:sldId id="390" r:id="rId33"/>
    <p:sldId id="1076" r:id="rId34"/>
    <p:sldId id="416" r:id="rId35"/>
    <p:sldId id="1080" r:id="rId36"/>
    <p:sldId id="411" r:id="rId37"/>
    <p:sldId id="424" r:id="rId38"/>
    <p:sldId id="1077" r:id="rId39"/>
    <p:sldId id="393" r:id="rId40"/>
    <p:sldId id="364" r:id="rId41"/>
    <p:sldId id="398" r:id="rId42"/>
    <p:sldId id="365" r:id="rId43"/>
    <p:sldId id="394" r:id="rId44"/>
    <p:sldId id="366" r:id="rId45"/>
    <p:sldId id="367" r:id="rId46"/>
    <p:sldId id="371" r:id="rId4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B1"/>
    <a:srgbClr val="D0C4FF"/>
    <a:srgbClr val="A7B7FF"/>
    <a:srgbClr val="FCDEFF"/>
    <a:srgbClr val="CAFFEF"/>
    <a:srgbClr val="CEFDC4"/>
    <a:srgbClr val="A0FFE8"/>
    <a:srgbClr val="00FF00"/>
    <a:srgbClr val="C0E399"/>
    <a:srgbClr val="D8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87" d="100"/>
          <a:sy n="87" d="100"/>
        </p:scale>
        <p:origin x="20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List1!$H$1</c:f>
              <c:strCache>
                <c:ptCount val="1"/>
                <c:pt idx="0">
                  <c:v>Příspěvek na žáka (Kč)</c:v>
                </c:pt>
              </c:strCache>
            </c:strRef>
          </c:tx>
          <c:spPr>
            <a:ln w="412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15309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69A-9144-8F42-808B2A50A5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List1!$G$2:$G$10</c:f>
              <c:strCache>
                <c:ptCount val="9"/>
                <c:pt idx="0">
                  <c:v>rok 2013</c:v>
                </c:pt>
                <c:pt idx="1">
                  <c:v>rok 2014</c:v>
                </c:pt>
                <c:pt idx="2">
                  <c:v>rok 2015</c:v>
                </c:pt>
                <c:pt idx="3">
                  <c:v>rok 2016</c:v>
                </c:pt>
                <c:pt idx="4">
                  <c:v>rok 2017</c:v>
                </c:pt>
                <c:pt idx="5">
                  <c:v>rok 2018</c:v>
                </c:pt>
                <c:pt idx="6">
                  <c:v>rok 2019</c:v>
                </c:pt>
                <c:pt idx="7">
                  <c:v>rok 2020</c:v>
                </c:pt>
                <c:pt idx="8">
                  <c:v>rok 2021</c:v>
                </c:pt>
              </c:strCache>
            </c:strRef>
          </c:cat>
          <c:val>
            <c:numRef>
              <c:f>List1!$H$2:$H$10</c:f>
              <c:numCache>
                <c:formatCode>General</c:formatCode>
                <c:ptCount val="9"/>
                <c:pt idx="0">
                  <c:v>7780</c:v>
                </c:pt>
                <c:pt idx="1">
                  <c:v>8020</c:v>
                </c:pt>
                <c:pt idx="2">
                  <c:v>8246</c:v>
                </c:pt>
                <c:pt idx="3">
                  <c:v>8806</c:v>
                </c:pt>
                <c:pt idx="4">
                  <c:v>9506</c:v>
                </c:pt>
                <c:pt idx="5">
                  <c:v>13706</c:v>
                </c:pt>
                <c:pt idx="6">
                  <c:v>14462</c:v>
                </c:pt>
                <c:pt idx="7">
                  <c:v>13626</c:v>
                </c:pt>
                <c:pt idx="8">
                  <c:v>14500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5F-C347-853C-3739FC8CFD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4063"/>
        <c:axId val="2041087"/>
      </c:lineChart>
      <c:catAx>
        <c:axId val="1554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41087"/>
        <c:crosses val="autoZero"/>
        <c:auto val="1"/>
        <c:lblAlgn val="ctr"/>
        <c:lblOffset val="100"/>
        <c:noMultiLvlLbl val="0"/>
      </c:catAx>
      <c:valAx>
        <c:axId val="2041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54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800">
          <a:solidFill>
            <a:srgbClr val="002060"/>
          </a:solidFill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7DFCDD-4048-476D-AE2C-0586993712AF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91764CD-5E43-4967-AF7B-61B9461247EE}">
      <dgm:prSet phldrT="[Text]" custT="1"/>
      <dgm:spPr>
        <a:solidFill>
          <a:schemeClr val="accent1">
            <a:lumMod val="60000"/>
            <a:lumOff val="40000"/>
          </a:schemeClr>
        </a:solidFill>
        <a:ln w="12700"/>
      </dgm:spPr>
      <dgm:t>
        <a:bodyPr/>
        <a:lstStyle/>
        <a:p>
          <a:r>
            <a:rPr lang="cs-CZ" sz="1800" b="1" u="sng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ŠKOLSTVÍ</a:t>
          </a:r>
        </a:p>
      </dgm:t>
    </dgm:pt>
    <dgm:pt modelId="{27885E0D-7491-4A4D-995E-123F0BA4792B}" type="parTrans" cxnId="{BA0B835D-B710-40D7-A306-5A4B6CF255B3}">
      <dgm:prSet/>
      <dgm:spPr/>
      <dgm:t>
        <a:bodyPr/>
        <a:lstStyle/>
        <a:p>
          <a:endParaRPr lang="cs-CZ"/>
        </a:p>
      </dgm:t>
    </dgm:pt>
    <dgm:pt modelId="{D91BFBDC-FEB7-463A-B8A3-A896D4795645}" type="sibTrans" cxnId="{BA0B835D-B710-40D7-A306-5A4B6CF255B3}">
      <dgm:prSet/>
      <dgm:spPr/>
      <dgm:t>
        <a:bodyPr/>
        <a:lstStyle/>
        <a:p>
          <a:endParaRPr lang="cs-CZ"/>
        </a:p>
      </dgm:t>
    </dgm:pt>
    <dgm:pt modelId="{3B1064F7-5AEA-4D57-94A5-CD1587F5427B}">
      <dgm:prSet phldrT="[Text]" custT="1"/>
      <dgm:spPr>
        <a:solidFill>
          <a:schemeClr val="accent2">
            <a:lumMod val="40000"/>
            <a:lumOff val="60000"/>
          </a:schemeClr>
        </a:solidFill>
        <a:ln w="12700">
          <a:solidFill>
            <a:srgbClr val="002060"/>
          </a:solidFill>
        </a:ln>
      </dgm:spPr>
      <dgm:t>
        <a:bodyPr/>
        <a:lstStyle/>
        <a:p>
          <a:r>
            <a:rPr lang="cs-CZ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ZDRAVOTNICTVÍ</a:t>
          </a:r>
        </a:p>
      </dgm:t>
    </dgm:pt>
    <dgm:pt modelId="{5E939039-6916-4E19-A23E-42788DC35600}" type="parTrans" cxnId="{C55C6EED-B9D0-4763-9421-6911D8819C4B}">
      <dgm:prSet/>
      <dgm:spPr>
        <a:ln>
          <a:solidFill>
            <a:srgbClr val="FF0000"/>
          </a:solidFill>
        </a:ln>
      </dgm:spPr>
      <dgm:t>
        <a:bodyPr/>
        <a:lstStyle/>
        <a:p>
          <a:endParaRPr lang="cs-CZ"/>
        </a:p>
      </dgm:t>
    </dgm:pt>
    <dgm:pt modelId="{42283177-8EBC-4142-ABCA-73B6E93BA2F6}" type="sibTrans" cxnId="{C55C6EED-B9D0-4763-9421-6911D8819C4B}">
      <dgm:prSet/>
      <dgm:spPr/>
      <dgm:t>
        <a:bodyPr/>
        <a:lstStyle/>
        <a:p>
          <a:endParaRPr lang="cs-CZ"/>
        </a:p>
      </dgm:t>
    </dgm:pt>
    <dgm:pt modelId="{496C20FD-B3B6-4CDE-9011-FDA7915A4BBC}">
      <dgm:prSet phldrT="[Text]" custT="1"/>
      <dgm:spPr>
        <a:solidFill>
          <a:srgbClr val="99FFCC"/>
        </a:solidFill>
        <a:ln w="12700"/>
      </dgm:spPr>
      <dgm:t>
        <a:bodyPr/>
        <a:lstStyle/>
        <a:p>
          <a:r>
            <a:rPr lang="cs-CZ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DOPRAVA</a:t>
          </a:r>
        </a:p>
      </dgm:t>
    </dgm:pt>
    <dgm:pt modelId="{127D2BEB-F7E5-4F32-A9A9-397E3454D8DD}" type="parTrans" cxnId="{525214C8-C632-4674-A56F-B6E48A174E4D}">
      <dgm:prSet/>
      <dgm:spPr>
        <a:ln>
          <a:solidFill>
            <a:srgbClr val="FF0000"/>
          </a:solidFill>
        </a:ln>
      </dgm:spPr>
      <dgm:t>
        <a:bodyPr/>
        <a:lstStyle/>
        <a:p>
          <a:endParaRPr lang="cs-CZ"/>
        </a:p>
      </dgm:t>
    </dgm:pt>
    <dgm:pt modelId="{5E7B6C8B-1F82-4E32-BB84-8A7B87F1C54B}" type="sibTrans" cxnId="{525214C8-C632-4674-A56F-B6E48A174E4D}">
      <dgm:prSet/>
      <dgm:spPr/>
      <dgm:t>
        <a:bodyPr/>
        <a:lstStyle/>
        <a:p>
          <a:endParaRPr lang="cs-CZ"/>
        </a:p>
      </dgm:t>
    </dgm:pt>
    <dgm:pt modelId="{51A190F2-DACA-4F3F-A717-F124F9C3A075}">
      <dgm:prSet phldrT="[Text]" custT="1"/>
      <dgm:spPr>
        <a:solidFill>
          <a:srgbClr val="FFFF00"/>
        </a:solidFill>
        <a:ln w="12700"/>
      </dgm:spPr>
      <dgm:t>
        <a:bodyPr/>
        <a:lstStyle/>
        <a:p>
          <a:r>
            <a:rPr lang="cs-CZ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KULTURA</a:t>
          </a:r>
        </a:p>
      </dgm:t>
    </dgm:pt>
    <dgm:pt modelId="{541A3DF9-8F42-434B-90DB-AB872A1E58C5}" type="parTrans" cxnId="{0A4C70C1-98E9-4315-8163-949ABFFD9D09}">
      <dgm:prSet/>
      <dgm:spPr>
        <a:ln>
          <a:solidFill>
            <a:srgbClr val="FF0000"/>
          </a:solidFill>
        </a:ln>
      </dgm:spPr>
      <dgm:t>
        <a:bodyPr/>
        <a:lstStyle/>
        <a:p>
          <a:endParaRPr lang="cs-CZ"/>
        </a:p>
      </dgm:t>
    </dgm:pt>
    <dgm:pt modelId="{B3BE63FB-883D-480F-836A-6A31DD8F287E}" type="sibTrans" cxnId="{0A4C70C1-98E9-4315-8163-949ABFFD9D09}">
      <dgm:prSet/>
      <dgm:spPr/>
      <dgm:t>
        <a:bodyPr/>
        <a:lstStyle/>
        <a:p>
          <a:endParaRPr lang="cs-CZ"/>
        </a:p>
      </dgm:t>
    </dgm:pt>
    <dgm:pt modelId="{AA07BB4F-EC0B-4DC4-8251-07515584ACDD}">
      <dgm:prSet phldrT="[Text]" custT="1"/>
      <dgm:spPr>
        <a:solidFill>
          <a:srgbClr val="FF8B8B"/>
        </a:solidFill>
        <a:ln w="12700"/>
      </dgm:spPr>
      <dgm:t>
        <a:bodyPr/>
        <a:lstStyle/>
        <a:p>
          <a:r>
            <a:rPr lang="cs-CZ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ARMÁDA</a:t>
          </a:r>
        </a:p>
      </dgm:t>
    </dgm:pt>
    <dgm:pt modelId="{5FD8C617-98F2-4AA7-8342-9ED8B90CACB7}" type="parTrans" cxnId="{CD060438-0D02-4876-BBEC-5853A47343BA}">
      <dgm:prSet/>
      <dgm:spPr>
        <a:ln>
          <a:solidFill>
            <a:srgbClr val="FF0000"/>
          </a:solidFill>
        </a:ln>
      </dgm:spPr>
      <dgm:t>
        <a:bodyPr/>
        <a:lstStyle/>
        <a:p>
          <a:endParaRPr lang="cs-CZ"/>
        </a:p>
      </dgm:t>
    </dgm:pt>
    <dgm:pt modelId="{E28EB528-5EF0-4633-AE28-F8350014591C}" type="sibTrans" cxnId="{CD060438-0D02-4876-BBEC-5853A47343BA}">
      <dgm:prSet/>
      <dgm:spPr/>
      <dgm:t>
        <a:bodyPr/>
        <a:lstStyle/>
        <a:p>
          <a:endParaRPr lang="cs-CZ"/>
        </a:p>
      </dgm:t>
    </dgm:pt>
    <dgm:pt modelId="{D168E293-95D4-4737-BD5D-BB1D32652E94}">
      <dgm:prSet custT="1"/>
      <dgm:spPr>
        <a:solidFill>
          <a:srgbClr val="00FF00"/>
        </a:solidFill>
        <a:ln w="12700"/>
      </dgm:spPr>
      <dgm:t>
        <a:bodyPr/>
        <a:lstStyle/>
        <a:p>
          <a:r>
            <a:rPr lang="cs-CZ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ZEMĚDĚLSTVÍ</a:t>
          </a:r>
        </a:p>
      </dgm:t>
    </dgm:pt>
    <dgm:pt modelId="{9BFB4F69-D6DF-4EF1-B4F7-E80A400D3763}" type="parTrans" cxnId="{94AC81D4-040E-4EE4-8615-8F1E380089F0}">
      <dgm:prSet/>
      <dgm:spPr>
        <a:ln>
          <a:solidFill>
            <a:srgbClr val="FF0000"/>
          </a:solidFill>
        </a:ln>
      </dgm:spPr>
      <dgm:t>
        <a:bodyPr/>
        <a:lstStyle/>
        <a:p>
          <a:endParaRPr lang="cs-CZ"/>
        </a:p>
      </dgm:t>
    </dgm:pt>
    <dgm:pt modelId="{EB41D825-4F07-4BED-ADDE-2431243C4599}" type="sibTrans" cxnId="{94AC81D4-040E-4EE4-8615-8F1E380089F0}">
      <dgm:prSet/>
      <dgm:spPr/>
      <dgm:t>
        <a:bodyPr/>
        <a:lstStyle/>
        <a:p>
          <a:endParaRPr lang="cs-CZ"/>
        </a:p>
      </dgm:t>
    </dgm:pt>
    <dgm:pt modelId="{FCD0FE4F-785E-45C1-BCB3-56A926BF8DB7}">
      <dgm:prSet custT="1"/>
      <dgm:spPr>
        <a:solidFill>
          <a:schemeClr val="accent6">
            <a:lumMod val="40000"/>
            <a:lumOff val="60000"/>
          </a:schemeClr>
        </a:solidFill>
        <a:ln w="12700"/>
      </dgm:spPr>
      <dgm:t>
        <a:bodyPr/>
        <a:lstStyle/>
        <a:p>
          <a:r>
            <a:rPr lang="cs-CZ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PRŮMYSL</a:t>
          </a:r>
        </a:p>
      </dgm:t>
    </dgm:pt>
    <dgm:pt modelId="{AC733955-B9AE-4B69-8479-8541BBE6ACFF}" type="parTrans" cxnId="{02DEE872-D268-4355-9FDC-E92C9AA4AF47}">
      <dgm:prSet/>
      <dgm:spPr>
        <a:ln>
          <a:solidFill>
            <a:srgbClr val="FF0000"/>
          </a:solidFill>
        </a:ln>
      </dgm:spPr>
      <dgm:t>
        <a:bodyPr/>
        <a:lstStyle/>
        <a:p>
          <a:endParaRPr lang="cs-CZ"/>
        </a:p>
      </dgm:t>
    </dgm:pt>
    <dgm:pt modelId="{0C361AA0-DF2A-4CCF-BCC7-4C812DB8D963}" type="sibTrans" cxnId="{02DEE872-D268-4355-9FDC-E92C9AA4AF47}">
      <dgm:prSet/>
      <dgm:spPr/>
      <dgm:t>
        <a:bodyPr/>
        <a:lstStyle/>
        <a:p>
          <a:endParaRPr lang="cs-CZ"/>
        </a:p>
      </dgm:t>
    </dgm:pt>
    <dgm:pt modelId="{BA15F39E-A4E4-46D0-B7AB-87C071EC9538}">
      <dgm:prSet custT="1"/>
      <dgm:spPr>
        <a:solidFill>
          <a:srgbClr val="F6A8F0"/>
        </a:solidFill>
        <a:ln w="12700"/>
      </dgm:spPr>
      <dgm:t>
        <a:bodyPr/>
        <a:lstStyle/>
        <a:p>
          <a:r>
            <a:rPr lang="cs-CZ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ATD…</a:t>
          </a:r>
        </a:p>
      </dgm:t>
    </dgm:pt>
    <dgm:pt modelId="{7EBB0257-04FC-480D-B10C-BC90AF70647A}" type="parTrans" cxnId="{ECE0391D-DC67-4B15-B935-138EC424CAC0}">
      <dgm:prSet/>
      <dgm:spPr>
        <a:ln>
          <a:solidFill>
            <a:srgbClr val="FF0000"/>
          </a:solidFill>
        </a:ln>
      </dgm:spPr>
      <dgm:t>
        <a:bodyPr/>
        <a:lstStyle/>
        <a:p>
          <a:endParaRPr lang="cs-CZ"/>
        </a:p>
      </dgm:t>
    </dgm:pt>
    <dgm:pt modelId="{8219BD00-DCFC-4B62-9856-2EB40CDDB856}" type="sibTrans" cxnId="{ECE0391D-DC67-4B15-B935-138EC424CAC0}">
      <dgm:prSet/>
      <dgm:spPr/>
      <dgm:t>
        <a:bodyPr/>
        <a:lstStyle/>
        <a:p>
          <a:endParaRPr lang="cs-CZ"/>
        </a:p>
      </dgm:t>
    </dgm:pt>
    <dgm:pt modelId="{5A29802F-9DDB-4E76-9767-BB48C4CD5952}" type="pres">
      <dgm:prSet presAssocID="{6A7DFCDD-4048-476D-AE2C-0586993712A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AB0E5D-C622-4A76-9917-2F071B02533E}" type="pres">
      <dgm:prSet presAssocID="{191764CD-5E43-4967-AF7B-61B9461247EE}" presName="centerShape" presStyleLbl="node0" presStyleIdx="0" presStyleCnt="1"/>
      <dgm:spPr/>
    </dgm:pt>
    <dgm:pt modelId="{3289D01E-8696-4F4E-8333-511603DAA9FF}" type="pres">
      <dgm:prSet presAssocID="{5E939039-6916-4E19-A23E-42788DC35600}" presName="parTrans" presStyleLbl="sibTrans2D1" presStyleIdx="0" presStyleCnt="7"/>
      <dgm:spPr/>
    </dgm:pt>
    <dgm:pt modelId="{DE64C4AD-5F23-4522-B3DA-F60E0ABD7E12}" type="pres">
      <dgm:prSet presAssocID="{5E939039-6916-4E19-A23E-42788DC35600}" presName="connectorText" presStyleLbl="sibTrans2D1" presStyleIdx="0" presStyleCnt="7"/>
      <dgm:spPr/>
    </dgm:pt>
    <dgm:pt modelId="{AEE2F01B-FC4F-4067-8F45-D0959D78A413}" type="pres">
      <dgm:prSet presAssocID="{3B1064F7-5AEA-4D57-94A5-CD1587F5427B}" presName="node" presStyleLbl="node1" presStyleIdx="0" presStyleCnt="7" custRadScaleRad="111190" custRadScaleInc="-7058">
        <dgm:presLayoutVars>
          <dgm:bulletEnabled val="1"/>
        </dgm:presLayoutVars>
      </dgm:prSet>
      <dgm:spPr/>
    </dgm:pt>
    <dgm:pt modelId="{0BA385D6-22DE-4A7B-AA43-E2A92E76ADB1}" type="pres">
      <dgm:prSet presAssocID="{127D2BEB-F7E5-4F32-A9A9-397E3454D8DD}" presName="parTrans" presStyleLbl="sibTrans2D1" presStyleIdx="1" presStyleCnt="7"/>
      <dgm:spPr/>
    </dgm:pt>
    <dgm:pt modelId="{E760C063-4532-42D9-B4D0-95D2F27BA51E}" type="pres">
      <dgm:prSet presAssocID="{127D2BEB-F7E5-4F32-A9A9-397E3454D8DD}" presName="connectorText" presStyleLbl="sibTrans2D1" presStyleIdx="1" presStyleCnt="7"/>
      <dgm:spPr/>
    </dgm:pt>
    <dgm:pt modelId="{75A6BD99-5AC9-4A11-8B45-2D969924E2B7}" type="pres">
      <dgm:prSet presAssocID="{496C20FD-B3B6-4CDE-9011-FDA7915A4BBC}" presName="node" presStyleLbl="node1" presStyleIdx="1" presStyleCnt="7">
        <dgm:presLayoutVars>
          <dgm:bulletEnabled val="1"/>
        </dgm:presLayoutVars>
      </dgm:prSet>
      <dgm:spPr/>
    </dgm:pt>
    <dgm:pt modelId="{84A18B89-7790-401E-8FCC-0A2AC34ED1B1}" type="pres">
      <dgm:prSet presAssocID="{AC733955-B9AE-4B69-8479-8541BBE6ACFF}" presName="parTrans" presStyleLbl="sibTrans2D1" presStyleIdx="2" presStyleCnt="7"/>
      <dgm:spPr/>
    </dgm:pt>
    <dgm:pt modelId="{74B7DBFB-74B9-481C-BB86-52AC44E5AEC9}" type="pres">
      <dgm:prSet presAssocID="{AC733955-B9AE-4B69-8479-8541BBE6ACFF}" presName="connectorText" presStyleLbl="sibTrans2D1" presStyleIdx="2" presStyleCnt="7"/>
      <dgm:spPr/>
    </dgm:pt>
    <dgm:pt modelId="{1648EE2D-7E71-47D7-B43D-7EDA7E7BBF75}" type="pres">
      <dgm:prSet presAssocID="{FCD0FE4F-785E-45C1-BCB3-56A926BF8DB7}" presName="node" presStyleLbl="node1" presStyleIdx="2" presStyleCnt="7">
        <dgm:presLayoutVars>
          <dgm:bulletEnabled val="1"/>
        </dgm:presLayoutVars>
      </dgm:prSet>
      <dgm:spPr/>
    </dgm:pt>
    <dgm:pt modelId="{45A4D9FE-C122-4D08-8070-2B257F6BCA41}" type="pres">
      <dgm:prSet presAssocID="{9BFB4F69-D6DF-4EF1-B4F7-E80A400D3763}" presName="parTrans" presStyleLbl="sibTrans2D1" presStyleIdx="3" presStyleCnt="7"/>
      <dgm:spPr/>
    </dgm:pt>
    <dgm:pt modelId="{BDAD8A65-F53F-444D-9FDE-1DF98EFECAF9}" type="pres">
      <dgm:prSet presAssocID="{9BFB4F69-D6DF-4EF1-B4F7-E80A400D3763}" presName="connectorText" presStyleLbl="sibTrans2D1" presStyleIdx="3" presStyleCnt="7"/>
      <dgm:spPr/>
    </dgm:pt>
    <dgm:pt modelId="{24661360-99C0-450E-8060-E4B2EB3558D0}" type="pres">
      <dgm:prSet presAssocID="{D168E293-95D4-4737-BD5D-BB1D32652E94}" presName="node" presStyleLbl="node1" presStyleIdx="3" presStyleCnt="7">
        <dgm:presLayoutVars>
          <dgm:bulletEnabled val="1"/>
        </dgm:presLayoutVars>
      </dgm:prSet>
      <dgm:spPr/>
    </dgm:pt>
    <dgm:pt modelId="{EB9F8E9C-52D1-43E0-A82B-5DB9D0208E65}" type="pres">
      <dgm:prSet presAssocID="{541A3DF9-8F42-434B-90DB-AB872A1E58C5}" presName="parTrans" presStyleLbl="sibTrans2D1" presStyleIdx="4" presStyleCnt="7"/>
      <dgm:spPr/>
    </dgm:pt>
    <dgm:pt modelId="{E4E71837-01AC-4640-9C70-8D4623A5D52A}" type="pres">
      <dgm:prSet presAssocID="{541A3DF9-8F42-434B-90DB-AB872A1E58C5}" presName="connectorText" presStyleLbl="sibTrans2D1" presStyleIdx="4" presStyleCnt="7"/>
      <dgm:spPr/>
    </dgm:pt>
    <dgm:pt modelId="{62B3A870-C6E9-460F-930A-C7BD16C84559}" type="pres">
      <dgm:prSet presAssocID="{51A190F2-DACA-4F3F-A717-F124F9C3A075}" presName="node" presStyleLbl="node1" presStyleIdx="4" presStyleCnt="7">
        <dgm:presLayoutVars>
          <dgm:bulletEnabled val="1"/>
        </dgm:presLayoutVars>
      </dgm:prSet>
      <dgm:spPr/>
    </dgm:pt>
    <dgm:pt modelId="{E6764690-1C2B-432B-8DCA-014F488FF735}" type="pres">
      <dgm:prSet presAssocID="{5FD8C617-98F2-4AA7-8342-9ED8B90CACB7}" presName="parTrans" presStyleLbl="sibTrans2D1" presStyleIdx="5" presStyleCnt="7"/>
      <dgm:spPr/>
    </dgm:pt>
    <dgm:pt modelId="{41FDB9AE-5F01-468D-A716-FF3223165543}" type="pres">
      <dgm:prSet presAssocID="{5FD8C617-98F2-4AA7-8342-9ED8B90CACB7}" presName="connectorText" presStyleLbl="sibTrans2D1" presStyleIdx="5" presStyleCnt="7"/>
      <dgm:spPr/>
    </dgm:pt>
    <dgm:pt modelId="{63129DD0-7427-475C-A04D-494E815750CA}" type="pres">
      <dgm:prSet presAssocID="{AA07BB4F-EC0B-4DC4-8251-07515584ACDD}" presName="node" presStyleLbl="node1" presStyleIdx="5" presStyleCnt="7">
        <dgm:presLayoutVars>
          <dgm:bulletEnabled val="1"/>
        </dgm:presLayoutVars>
      </dgm:prSet>
      <dgm:spPr/>
    </dgm:pt>
    <dgm:pt modelId="{03DE18D6-C706-4201-B2F9-72ECA5A7519E}" type="pres">
      <dgm:prSet presAssocID="{7EBB0257-04FC-480D-B10C-BC90AF70647A}" presName="parTrans" presStyleLbl="sibTrans2D1" presStyleIdx="6" presStyleCnt="7"/>
      <dgm:spPr/>
    </dgm:pt>
    <dgm:pt modelId="{C0D72CD9-2E10-4641-B1A9-509993F32A33}" type="pres">
      <dgm:prSet presAssocID="{7EBB0257-04FC-480D-B10C-BC90AF70647A}" presName="connectorText" presStyleLbl="sibTrans2D1" presStyleIdx="6" presStyleCnt="7"/>
      <dgm:spPr/>
    </dgm:pt>
    <dgm:pt modelId="{F5E4A3A7-0D55-4B96-B96E-FF43002CED93}" type="pres">
      <dgm:prSet presAssocID="{BA15F39E-A4E4-46D0-B7AB-87C071EC9538}" presName="node" presStyleLbl="node1" presStyleIdx="6" presStyleCnt="7">
        <dgm:presLayoutVars>
          <dgm:bulletEnabled val="1"/>
        </dgm:presLayoutVars>
      </dgm:prSet>
      <dgm:spPr/>
    </dgm:pt>
  </dgm:ptLst>
  <dgm:cxnLst>
    <dgm:cxn modelId="{9A9A6701-C1AA-4C12-B790-26FC66557D09}" type="presOf" srcId="{9BFB4F69-D6DF-4EF1-B4F7-E80A400D3763}" destId="{BDAD8A65-F53F-444D-9FDE-1DF98EFECAF9}" srcOrd="1" destOrd="0" presId="urn:microsoft.com/office/officeart/2005/8/layout/radial5"/>
    <dgm:cxn modelId="{E9943C16-E907-479C-A6BC-278741AEBEA3}" type="presOf" srcId="{7EBB0257-04FC-480D-B10C-BC90AF70647A}" destId="{C0D72CD9-2E10-4641-B1A9-509993F32A33}" srcOrd="1" destOrd="0" presId="urn:microsoft.com/office/officeart/2005/8/layout/radial5"/>
    <dgm:cxn modelId="{ECE0391D-DC67-4B15-B935-138EC424CAC0}" srcId="{191764CD-5E43-4967-AF7B-61B9461247EE}" destId="{BA15F39E-A4E4-46D0-B7AB-87C071EC9538}" srcOrd="6" destOrd="0" parTransId="{7EBB0257-04FC-480D-B10C-BC90AF70647A}" sibTransId="{8219BD00-DCFC-4B62-9856-2EB40CDDB856}"/>
    <dgm:cxn modelId="{F3D7D01E-1A81-457C-BFEB-5A7D9FC5879E}" type="presOf" srcId="{51A190F2-DACA-4F3F-A717-F124F9C3A075}" destId="{62B3A870-C6E9-460F-930A-C7BD16C84559}" srcOrd="0" destOrd="0" presId="urn:microsoft.com/office/officeart/2005/8/layout/radial5"/>
    <dgm:cxn modelId="{CBF76F26-4767-428D-82CE-18B15A49E0F0}" type="presOf" srcId="{FCD0FE4F-785E-45C1-BCB3-56A926BF8DB7}" destId="{1648EE2D-7E71-47D7-B43D-7EDA7E7BBF75}" srcOrd="0" destOrd="0" presId="urn:microsoft.com/office/officeart/2005/8/layout/radial5"/>
    <dgm:cxn modelId="{B76DB627-29FB-4C53-9971-2FC93E6F7313}" type="presOf" srcId="{9BFB4F69-D6DF-4EF1-B4F7-E80A400D3763}" destId="{45A4D9FE-C122-4D08-8070-2B257F6BCA41}" srcOrd="0" destOrd="0" presId="urn:microsoft.com/office/officeart/2005/8/layout/radial5"/>
    <dgm:cxn modelId="{54BDD429-B481-4756-BF3B-19CAABB334F1}" type="presOf" srcId="{5FD8C617-98F2-4AA7-8342-9ED8B90CACB7}" destId="{41FDB9AE-5F01-468D-A716-FF3223165543}" srcOrd="1" destOrd="0" presId="urn:microsoft.com/office/officeart/2005/8/layout/radial5"/>
    <dgm:cxn modelId="{D82E632B-96EF-461B-AE3D-C43D0BBBC4EB}" type="presOf" srcId="{AC733955-B9AE-4B69-8479-8541BBE6ACFF}" destId="{84A18B89-7790-401E-8FCC-0A2AC34ED1B1}" srcOrd="0" destOrd="0" presId="urn:microsoft.com/office/officeart/2005/8/layout/radial5"/>
    <dgm:cxn modelId="{20013136-0E6E-4D36-92EA-3101DCFAFC21}" type="presOf" srcId="{541A3DF9-8F42-434B-90DB-AB872A1E58C5}" destId="{E4E71837-01AC-4640-9C70-8D4623A5D52A}" srcOrd="1" destOrd="0" presId="urn:microsoft.com/office/officeart/2005/8/layout/radial5"/>
    <dgm:cxn modelId="{CD060438-0D02-4876-BBEC-5853A47343BA}" srcId="{191764CD-5E43-4967-AF7B-61B9461247EE}" destId="{AA07BB4F-EC0B-4DC4-8251-07515584ACDD}" srcOrd="5" destOrd="0" parTransId="{5FD8C617-98F2-4AA7-8342-9ED8B90CACB7}" sibTransId="{E28EB528-5EF0-4633-AE28-F8350014591C}"/>
    <dgm:cxn modelId="{52DF1344-BEDF-4E15-AE72-BABE8CAA7D6D}" type="presOf" srcId="{D168E293-95D4-4737-BD5D-BB1D32652E94}" destId="{24661360-99C0-450E-8060-E4B2EB3558D0}" srcOrd="0" destOrd="0" presId="urn:microsoft.com/office/officeart/2005/8/layout/radial5"/>
    <dgm:cxn modelId="{4FDB7356-CF08-4F99-93CC-401A11A927D0}" type="presOf" srcId="{191764CD-5E43-4967-AF7B-61B9461247EE}" destId="{99AB0E5D-C622-4A76-9917-2F071B02533E}" srcOrd="0" destOrd="0" presId="urn:microsoft.com/office/officeart/2005/8/layout/radial5"/>
    <dgm:cxn modelId="{034C6657-9C96-44CB-B074-36D0ABAC4A2D}" type="presOf" srcId="{BA15F39E-A4E4-46D0-B7AB-87C071EC9538}" destId="{F5E4A3A7-0D55-4B96-B96E-FF43002CED93}" srcOrd="0" destOrd="0" presId="urn:microsoft.com/office/officeart/2005/8/layout/radial5"/>
    <dgm:cxn modelId="{BA0B835D-B710-40D7-A306-5A4B6CF255B3}" srcId="{6A7DFCDD-4048-476D-AE2C-0586993712AF}" destId="{191764CD-5E43-4967-AF7B-61B9461247EE}" srcOrd="0" destOrd="0" parTransId="{27885E0D-7491-4A4D-995E-123F0BA4792B}" sibTransId="{D91BFBDC-FEB7-463A-B8A3-A896D4795645}"/>
    <dgm:cxn modelId="{4C98C566-BECD-4858-A76E-FE9067923BBB}" type="presOf" srcId="{5E939039-6916-4E19-A23E-42788DC35600}" destId="{DE64C4AD-5F23-4522-B3DA-F60E0ABD7E12}" srcOrd="1" destOrd="0" presId="urn:microsoft.com/office/officeart/2005/8/layout/radial5"/>
    <dgm:cxn modelId="{B3A3C96B-12FC-4EC5-90DA-E09A2C05A020}" type="presOf" srcId="{5FD8C617-98F2-4AA7-8342-9ED8B90CACB7}" destId="{E6764690-1C2B-432B-8DCA-014F488FF735}" srcOrd="0" destOrd="0" presId="urn:microsoft.com/office/officeart/2005/8/layout/radial5"/>
    <dgm:cxn modelId="{98A3FB6B-0AB9-4C89-AAF5-775397AE7590}" type="presOf" srcId="{7EBB0257-04FC-480D-B10C-BC90AF70647A}" destId="{03DE18D6-C706-4201-B2F9-72ECA5A7519E}" srcOrd="0" destOrd="0" presId="urn:microsoft.com/office/officeart/2005/8/layout/radial5"/>
    <dgm:cxn modelId="{02DEE872-D268-4355-9FDC-E92C9AA4AF47}" srcId="{191764CD-5E43-4967-AF7B-61B9461247EE}" destId="{FCD0FE4F-785E-45C1-BCB3-56A926BF8DB7}" srcOrd="2" destOrd="0" parTransId="{AC733955-B9AE-4B69-8479-8541BBE6ACFF}" sibTransId="{0C361AA0-DF2A-4CCF-BCC7-4C812DB8D963}"/>
    <dgm:cxn modelId="{8919677F-34F4-4C85-A222-8BE395F186D6}" type="presOf" srcId="{AA07BB4F-EC0B-4DC4-8251-07515584ACDD}" destId="{63129DD0-7427-475C-A04D-494E815750CA}" srcOrd="0" destOrd="0" presId="urn:microsoft.com/office/officeart/2005/8/layout/radial5"/>
    <dgm:cxn modelId="{9AE15798-EF04-45E2-95B2-71BD79FFEE7C}" type="presOf" srcId="{127D2BEB-F7E5-4F32-A9A9-397E3454D8DD}" destId="{E760C063-4532-42D9-B4D0-95D2F27BA51E}" srcOrd="1" destOrd="0" presId="urn:microsoft.com/office/officeart/2005/8/layout/radial5"/>
    <dgm:cxn modelId="{CCEE1BA9-2D6F-4D1C-BE08-E7D343EA7F17}" type="presOf" srcId="{AC733955-B9AE-4B69-8479-8541BBE6ACFF}" destId="{74B7DBFB-74B9-481C-BB86-52AC44E5AEC9}" srcOrd="1" destOrd="0" presId="urn:microsoft.com/office/officeart/2005/8/layout/radial5"/>
    <dgm:cxn modelId="{D82C58AD-497F-4955-89F0-123038682D5D}" type="presOf" srcId="{496C20FD-B3B6-4CDE-9011-FDA7915A4BBC}" destId="{75A6BD99-5AC9-4A11-8B45-2D969924E2B7}" srcOrd="0" destOrd="0" presId="urn:microsoft.com/office/officeart/2005/8/layout/radial5"/>
    <dgm:cxn modelId="{D82CFFB9-7D89-4020-8C17-79C9F82A8588}" type="presOf" srcId="{127D2BEB-F7E5-4F32-A9A9-397E3454D8DD}" destId="{0BA385D6-22DE-4A7B-AA43-E2A92E76ADB1}" srcOrd="0" destOrd="0" presId="urn:microsoft.com/office/officeart/2005/8/layout/radial5"/>
    <dgm:cxn modelId="{4F5D72BB-71F2-4737-A7A1-C7DB30CF0CE8}" type="presOf" srcId="{6A7DFCDD-4048-476D-AE2C-0586993712AF}" destId="{5A29802F-9DDB-4E76-9767-BB48C4CD5952}" srcOrd="0" destOrd="0" presId="urn:microsoft.com/office/officeart/2005/8/layout/radial5"/>
    <dgm:cxn modelId="{0A4C70C1-98E9-4315-8163-949ABFFD9D09}" srcId="{191764CD-5E43-4967-AF7B-61B9461247EE}" destId="{51A190F2-DACA-4F3F-A717-F124F9C3A075}" srcOrd="4" destOrd="0" parTransId="{541A3DF9-8F42-434B-90DB-AB872A1E58C5}" sibTransId="{B3BE63FB-883D-480F-836A-6A31DD8F287E}"/>
    <dgm:cxn modelId="{5697EEC5-80E2-4BB6-91AA-6858DD9B99DD}" type="presOf" srcId="{541A3DF9-8F42-434B-90DB-AB872A1E58C5}" destId="{EB9F8E9C-52D1-43E0-A82B-5DB9D0208E65}" srcOrd="0" destOrd="0" presId="urn:microsoft.com/office/officeart/2005/8/layout/radial5"/>
    <dgm:cxn modelId="{20F68BC7-0930-445F-8783-EC4CC0861EF9}" type="presOf" srcId="{5E939039-6916-4E19-A23E-42788DC35600}" destId="{3289D01E-8696-4F4E-8333-511603DAA9FF}" srcOrd="0" destOrd="0" presId="urn:microsoft.com/office/officeart/2005/8/layout/radial5"/>
    <dgm:cxn modelId="{525214C8-C632-4674-A56F-B6E48A174E4D}" srcId="{191764CD-5E43-4967-AF7B-61B9461247EE}" destId="{496C20FD-B3B6-4CDE-9011-FDA7915A4BBC}" srcOrd="1" destOrd="0" parTransId="{127D2BEB-F7E5-4F32-A9A9-397E3454D8DD}" sibTransId="{5E7B6C8B-1F82-4E32-BB84-8A7B87F1C54B}"/>
    <dgm:cxn modelId="{94AC81D4-040E-4EE4-8615-8F1E380089F0}" srcId="{191764CD-5E43-4967-AF7B-61B9461247EE}" destId="{D168E293-95D4-4737-BD5D-BB1D32652E94}" srcOrd="3" destOrd="0" parTransId="{9BFB4F69-D6DF-4EF1-B4F7-E80A400D3763}" sibTransId="{EB41D825-4F07-4BED-ADDE-2431243C4599}"/>
    <dgm:cxn modelId="{004A11E2-8306-4BBA-B10F-7657954F16B3}" type="presOf" srcId="{3B1064F7-5AEA-4D57-94A5-CD1587F5427B}" destId="{AEE2F01B-FC4F-4067-8F45-D0959D78A413}" srcOrd="0" destOrd="0" presId="urn:microsoft.com/office/officeart/2005/8/layout/radial5"/>
    <dgm:cxn modelId="{C55C6EED-B9D0-4763-9421-6911D8819C4B}" srcId="{191764CD-5E43-4967-AF7B-61B9461247EE}" destId="{3B1064F7-5AEA-4D57-94A5-CD1587F5427B}" srcOrd="0" destOrd="0" parTransId="{5E939039-6916-4E19-A23E-42788DC35600}" sibTransId="{42283177-8EBC-4142-ABCA-73B6E93BA2F6}"/>
    <dgm:cxn modelId="{45640ED5-DB0E-4075-9CB3-95241DD9CDB8}" type="presParOf" srcId="{5A29802F-9DDB-4E76-9767-BB48C4CD5952}" destId="{99AB0E5D-C622-4A76-9917-2F071B02533E}" srcOrd="0" destOrd="0" presId="urn:microsoft.com/office/officeart/2005/8/layout/radial5"/>
    <dgm:cxn modelId="{F80472DF-F61D-4CD3-B236-B2D06F1C9F85}" type="presParOf" srcId="{5A29802F-9DDB-4E76-9767-BB48C4CD5952}" destId="{3289D01E-8696-4F4E-8333-511603DAA9FF}" srcOrd="1" destOrd="0" presId="urn:microsoft.com/office/officeart/2005/8/layout/radial5"/>
    <dgm:cxn modelId="{32611BB3-0B03-4591-B60F-A60DE5D8E178}" type="presParOf" srcId="{3289D01E-8696-4F4E-8333-511603DAA9FF}" destId="{DE64C4AD-5F23-4522-B3DA-F60E0ABD7E12}" srcOrd="0" destOrd="0" presId="urn:microsoft.com/office/officeart/2005/8/layout/radial5"/>
    <dgm:cxn modelId="{B7FF8828-DE85-452B-A8AD-5F88748663B2}" type="presParOf" srcId="{5A29802F-9DDB-4E76-9767-BB48C4CD5952}" destId="{AEE2F01B-FC4F-4067-8F45-D0959D78A413}" srcOrd="2" destOrd="0" presId="urn:microsoft.com/office/officeart/2005/8/layout/radial5"/>
    <dgm:cxn modelId="{EEEC5032-007E-4754-B414-67943BE1BBAF}" type="presParOf" srcId="{5A29802F-9DDB-4E76-9767-BB48C4CD5952}" destId="{0BA385D6-22DE-4A7B-AA43-E2A92E76ADB1}" srcOrd="3" destOrd="0" presId="urn:microsoft.com/office/officeart/2005/8/layout/radial5"/>
    <dgm:cxn modelId="{85844CB8-575A-46F5-AEAE-7C66DE012174}" type="presParOf" srcId="{0BA385D6-22DE-4A7B-AA43-E2A92E76ADB1}" destId="{E760C063-4532-42D9-B4D0-95D2F27BA51E}" srcOrd="0" destOrd="0" presId="urn:microsoft.com/office/officeart/2005/8/layout/radial5"/>
    <dgm:cxn modelId="{4EA6D6A4-5B17-406C-92CB-D785A30F2193}" type="presParOf" srcId="{5A29802F-9DDB-4E76-9767-BB48C4CD5952}" destId="{75A6BD99-5AC9-4A11-8B45-2D969924E2B7}" srcOrd="4" destOrd="0" presId="urn:microsoft.com/office/officeart/2005/8/layout/radial5"/>
    <dgm:cxn modelId="{B12477E8-2AB5-4C7D-BF59-52DD308A6E59}" type="presParOf" srcId="{5A29802F-9DDB-4E76-9767-BB48C4CD5952}" destId="{84A18B89-7790-401E-8FCC-0A2AC34ED1B1}" srcOrd="5" destOrd="0" presId="urn:microsoft.com/office/officeart/2005/8/layout/radial5"/>
    <dgm:cxn modelId="{FBB126C8-58AF-4CA5-A96A-B25676A5B6DE}" type="presParOf" srcId="{84A18B89-7790-401E-8FCC-0A2AC34ED1B1}" destId="{74B7DBFB-74B9-481C-BB86-52AC44E5AEC9}" srcOrd="0" destOrd="0" presId="urn:microsoft.com/office/officeart/2005/8/layout/radial5"/>
    <dgm:cxn modelId="{45043234-A2EC-46AB-AE07-800A177690CB}" type="presParOf" srcId="{5A29802F-9DDB-4E76-9767-BB48C4CD5952}" destId="{1648EE2D-7E71-47D7-B43D-7EDA7E7BBF75}" srcOrd="6" destOrd="0" presId="urn:microsoft.com/office/officeart/2005/8/layout/radial5"/>
    <dgm:cxn modelId="{6175E69A-CFBC-4760-93CF-50B3838B1D67}" type="presParOf" srcId="{5A29802F-9DDB-4E76-9767-BB48C4CD5952}" destId="{45A4D9FE-C122-4D08-8070-2B257F6BCA41}" srcOrd="7" destOrd="0" presId="urn:microsoft.com/office/officeart/2005/8/layout/radial5"/>
    <dgm:cxn modelId="{9C5F6592-D6BF-41E0-9B23-943A25DA5B44}" type="presParOf" srcId="{45A4D9FE-C122-4D08-8070-2B257F6BCA41}" destId="{BDAD8A65-F53F-444D-9FDE-1DF98EFECAF9}" srcOrd="0" destOrd="0" presId="urn:microsoft.com/office/officeart/2005/8/layout/radial5"/>
    <dgm:cxn modelId="{91B90AB6-EEE2-4F70-AB23-6A55FC221193}" type="presParOf" srcId="{5A29802F-9DDB-4E76-9767-BB48C4CD5952}" destId="{24661360-99C0-450E-8060-E4B2EB3558D0}" srcOrd="8" destOrd="0" presId="urn:microsoft.com/office/officeart/2005/8/layout/radial5"/>
    <dgm:cxn modelId="{AEB69580-B6BC-446B-93F5-56B3D1E40201}" type="presParOf" srcId="{5A29802F-9DDB-4E76-9767-BB48C4CD5952}" destId="{EB9F8E9C-52D1-43E0-A82B-5DB9D0208E65}" srcOrd="9" destOrd="0" presId="urn:microsoft.com/office/officeart/2005/8/layout/radial5"/>
    <dgm:cxn modelId="{3A8A2FBD-5898-4EFB-A06C-22EB556CB3EC}" type="presParOf" srcId="{EB9F8E9C-52D1-43E0-A82B-5DB9D0208E65}" destId="{E4E71837-01AC-4640-9C70-8D4623A5D52A}" srcOrd="0" destOrd="0" presId="urn:microsoft.com/office/officeart/2005/8/layout/radial5"/>
    <dgm:cxn modelId="{B04DB754-245C-48BC-A8E3-8A5C59255ADA}" type="presParOf" srcId="{5A29802F-9DDB-4E76-9767-BB48C4CD5952}" destId="{62B3A870-C6E9-460F-930A-C7BD16C84559}" srcOrd="10" destOrd="0" presId="urn:microsoft.com/office/officeart/2005/8/layout/radial5"/>
    <dgm:cxn modelId="{3A70FF88-3C42-479A-BF08-10BA43E14AA3}" type="presParOf" srcId="{5A29802F-9DDB-4E76-9767-BB48C4CD5952}" destId="{E6764690-1C2B-432B-8DCA-014F488FF735}" srcOrd="11" destOrd="0" presId="urn:microsoft.com/office/officeart/2005/8/layout/radial5"/>
    <dgm:cxn modelId="{E9D37F6C-1969-4AC3-9075-E5685162638D}" type="presParOf" srcId="{E6764690-1C2B-432B-8DCA-014F488FF735}" destId="{41FDB9AE-5F01-468D-A716-FF3223165543}" srcOrd="0" destOrd="0" presId="urn:microsoft.com/office/officeart/2005/8/layout/radial5"/>
    <dgm:cxn modelId="{B1A51D89-C515-42FF-B3A9-271976C1DB57}" type="presParOf" srcId="{5A29802F-9DDB-4E76-9767-BB48C4CD5952}" destId="{63129DD0-7427-475C-A04D-494E815750CA}" srcOrd="12" destOrd="0" presId="urn:microsoft.com/office/officeart/2005/8/layout/radial5"/>
    <dgm:cxn modelId="{BBF11F84-4981-431D-BC21-E3C70594A314}" type="presParOf" srcId="{5A29802F-9DDB-4E76-9767-BB48C4CD5952}" destId="{03DE18D6-C706-4201-B2F9-72ECA5A7519E}" srcOrd="13" destOrd="0" presId="urn:microsoft.com/office/officeart/2005/8/layout/radial5"/>
    <dgm:cxn modelId="{2EB00042-54A5-45E6-A9C8-C3261FC3C8A9}" type="presParOf" srcId="{03DE18D6-C706-4201-B2F9-72ECA5A7519E}" destId="{C0D72CD9-2E10-4641-B1A9-509993F32A33}" srcOrd="0" destOrd="0" presId="urn:microsoft.com/office/officeart/2005/8/layout/radial5"/>
    <dgm:cxn modelId="{E7618DEF-1758-4241-8569-C2DB4DF101B5}" type="presParOf" srcId="{5A29802F-9DDB-4E76-9767-BB48C4CD5952}" destId="{F5E4A3A7-0D55-4B96-B96E-FF43002CED93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78CC01-CB67-4D66-A9D2-C341C8BDD76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9D383B2-BF82-4B9B-ADE0-8482B554093B}">
      <dgm:prSet phldrT="[Text]" custT="1"/>
      <dgm:spPr>
        <a:solidFill>
          <a:srgbClr val="C00000"/>
        </a:solidFill>
      </dgm:spPr>
      <dgm:t>
        <a:bodyPr/>
        <a:lstStyle/>
        <a:p>
          <a:endParaRPr lang="cs-CZ" sz="1600" dirty="0">
            <a:latin typeface="+mn-lt"/>
          </a:endParaRPr>
        </a:p>
        <a:p>
          <a:endParaRPr lang="cs-CZ" sz="1600" dirty="0">
            <a:latin typeface="+mn-lt"/>
          </a:endParaRPr>
        </a:p>
        <a:p>
          <a:r>
            <a:rPr lang="cs-CZ" sz="1600" dirty="0">
              <a:latin typeface="+mn-lt"/>
            </a:rPr>
            <a:t>		</a:t>
          </a:r>
        </a:p>
      </dgm:t>
    </dgm:pt>
    <dgm:pt modelId="{CDF4957B-84E2-4047-B415-687306589996}" type="parTrans" cxnId="{1858F309-A3BA-476B-9F85-398A23CFEC2C}">
      <dgm:prSet/>
      <dgm:spPr/>
      <dgm:t>
        <a:bodyPr/>
        <a:lstStyle/>
        <a:p>
          <a:endParaRPr lang="cs-CZ" sz="1600">
            <a:latin typeface="+mn-lt"/>
          </a:endParaRPr>
        </a:p>
      </dgm:t>
    </dgm:pt>
    <dgm:pt modelId="{4AE40646-A856-4E53-8EF5-E38923A68EE1}" type="sibTrans" cxnId="{1858F309-A3BA-476B-9F85-398A23CFEC2C}">
      <dgm:prSet/>
      <dgm:spPr/>
      <dgm:t>
        <a:bodyPr/>
        <a:lstStyle/>
        <a:p>
          <a:endParaRPr lang="cs-CZ" sz="1600">
            <a:latin typeface="+mn-lt"/>
          </a:endParaRPr>
        </a:p>
      </dgm:t>
    </dgm:pt>
    <dgm:pt modelId="{57F3B68D-F99C-44E9-B5DD-EC321BDAAA27}">
      <dgm:prSet phldrT="[Text]" custT="1"/>
      <dgm:spPr>
        <a:noFill/>
      </dgm:spPr>
      <dgm:t>
        <a:bodyPr/>
        <a:lstStyle/>
        <a:p>
          <a:pPr algn="just"/>
          <a:r>
            <a:rPr lang="cs-CZ" sz="1600" b="1" dirty="0">
              <a:solidFill>
                <a:srgbClr val="002060"/>
              </a:solidFill>
              <a:latin typeface="+mn-lt"/>
              <a:cs typeface="Calibri" panose="020F0502020204030204" pitchFamily="34" charset="0"/>
            </a:rPr>
            <a:t>PODMÍNKY KE VZDĚLÁVÁNÍ</a:t>
          </a:r>
          <a:endParaRPr lang="cs-CZ" sz="1600" dirty="0">
            <a:solidFill>
              <a:srgbClr val="002060"/>
            </a:solidFill>
            <a:latin typeface="+mn-lt"/>
            <a:cs typeface="Calibri" panose="020F0502020204030204" pitchFamily="34" charset="0"/>
          </a:endParaRPr>
        </a:p>
      </dgm:t>
    </dgm:pt>
    <dgm:pt modelId="{6AFEC064-1B67-41AB-9342-20A0D16F12E7}" type="parTrans" cxnId="{A7FE7CBE-468C-433B-BB3A-338A3B9A63AA}">
      <dgm:prSet/>
      <dgm:spPr/>
      <dgm:t>
        <a:bodyPr/>
        <a:lstStyle/>
        <a:p>
          <a:endParaRPr lang="cs-CZ" sz="1600">
            <a:latin typeface="+mn-lt"/>
          </a:endParaRPr>
        </a:p>
      </dgm:t>
    </dgm:pt>
    <dgm:pt modelId="{0E34E7E8-ED87-4255-8BCF-890D1C515D1B}" type="sibTrans" cxnId="{A7FE7CBE-468C-433B-BB3A-338A3B9A63AA}">
      <dgm:prSet/>
      <dgm:spPr/>
      <dgm:t>
        <a:bodyPr/>
        <a:lstStyle/>
        <a:p>
          <a:endParaRPr lang="cs-CZ" sz="1600">
            <a:latin typeface="+mn-lt"/>
          </a:endParaRPr>
        </a:p>
      </dgm:t>
    </dgm:pt>
    <dgm:pt modelId="{D11D7A29-F627-418D-9907-0A378CAD4139}">
      <dgm:prSet phldrT="[Text]" custT="1"/>
      <dgm:spPr>
        <a:noFill/>
      </dgm:spPr>
      <dgm:t>
        <a:bodyPr/>
        <a:lstStyle/>
        <a:p>
          <a:r>
            <a:rPr lang="cs-CZ" sz="1600" b="1" dirty="0">
              <a:solidFill>
                <a:srgbClr val="C00000"/>
              </a:solidFill>
              <a:highlight>
                <a:srgbClr val="FFFF00"/>
              </a:highlight>
              <a:latin typeface="+mn-lt"/>
              <a:cs typeface="Calibri" panose="020F0502020204030204" pitchFamily="34" charset="0"/>
            </a:rPr>
            <a:t>PRŮBĚH A VÝSLEDKY VZDĚLÁVÁNÍ</a:t>
          </a:r>
          <a:r>
            <a:rPr lang="cs-CZ" sz="1600" b="1" dirty="0">
              <a:solidFill>
                <a:srgbClr val="002060"/>
              </a:solidFill>
              <a:latin typeface="+mn-lt"/>
              <a:cs typeface="Calibri" panose="020F0502020204030204" pitchFamily="34" charset="0"/>
            </a:rPr>
            <a:t>	</a:t>
          </a:r>
          <a:endParaRPr lang="cs-CZ" sz="1600" b="1" dirty="0">
            <a:solidFill>
              <a:srgbClr val="FF0000"/>
            </a:solidFill>
            <a:latin typeface="+mn-lt"/>
            <a:cs typeface="Calibri" panose="020F0502020204030204" pitchFamily="34" charset="0"/>
          </a:endParaRPr>
        </a:p>
      </dgm:t>
    </dgm:pt>
    <dgm:pt modelId="{407BD7B4-260F-4E46-8B2D-9544C01EC638}" type="parTrans" cxnId="{F94F968B-58D6-451B-B601-3AF074C00454}">
      <dgm:prSet/>
      <dgm:spPr/>
      <dgm:t>
        <a:bodyPr/>
        <a:lstStyle/>
        <a:p>
          <a:endParaRPr lang="cs-CZ" sz="1600">
            <a:latin typeface="+mn-lt"/>
          </a:endParaRPr>
        </a:p>
      </dgm:t>
    </dgm:pt>
    <dgm:pt modelId="{FE45812E-92D3-4058-8B3A-3C7E49CA2DFF}" type="sibTrans" cxnId="{F94F968B-58D6-451B-B601-3AF074C00454}">
      <dgm:prSet/>
      <dgm:spPr/>
      <dgm:t>
        <a:bodyPr/>
        <a:lstStyle/>
        <a:p>
          <a:endParaRPr lang="cs-CZ" sz="1600">
            <a:latin typeface="+mn-lt"/>
          </a:endParaRPr>
        </a:p>
      </dgm:t>
    </dgm:pt>
    <dgm:pt modelId="{2A4BD395-7845-4F3E-9881-F7248CCE5C31}">
      <dgm:prSet custT="1"/>
      <dgm:spPr>
        <a:solidFill>
          <a:srgbClr val="FFFF00"/>
        </a:solidFill>
      </dgm:spPr>
      <dgm:t>
        <a:bodyPr/>
        <a:lstStyle/>
        <a:p>
          <a:endParaRPr lang="cs-CZ" sz="1600">
            <a:latin typeface="+mn-lt"/>
          </a:endParaRPr>
        </a:p>
      </dgm:t>
    </dgm:pt>
    <dgm:pt modelId="{F9D2B433-5962-404B-8264-89DCCC997334}" type="parTrans" cxnId="{1CDD24B8-304B-4E5C-B696-20C72099213A}">
      <dgm:prSet/>
      <dgm:spPr/>
      <dgm:t>
        <a:bodyPr/>
        <a:lstStyle/>
        <a:p>
          <a:endParaRPr lang="cs-CZ" sz="1600">
            <a:latin typeface="+mn-lt"/>
          </a:endParaRPr>
        </a:p>
      </dgm:t>
    </dgm:pt>
    <dgm:pt modelId="{CA8199A2-A3B3-4906-B330-FE82A29CBD02}" type="sibTrans" cxnId="{1CDD24B8-304B-4E5C-B696-20C72099213A}">
      <dgm:prSet/>
      <dgm:spPr/>
      <dgm:t>
        <a:bodyPr/>
        <a:lstStyle/>
        <a:p>
          <a:endParaRPr lang="cs-CZ" sz="1600">
            <a:latin typeface="+mn-lt"/>
          </a:endParaRPr>
        </a:p>
      </dgm:t>
    </dgm:pt>
    <dgm:pt modelId="{DBEA5D1B-F198-4015-B771-3573A8539029}">
      <dgm:prSet custT="1"/>
      <dgm:spPr>
        <a:solidFill>
          <a:srgbClr val="92D050"/>
        </a:solidFill>
      </dgm:spPr>
      <dgm:t>
        <a:bodyPr/>
        <a:lstStyle/>
        <a:p>
          <a:endParaRPr lang="cs-CZ" sz="1600">
            <a:latin typeface="+mn-lt"/>
          </a:endParaRPr>
        </a:p>
      </dgm:t>
    </dgm:pt>
    <dgm:pt modelId="{EDFA9AFF-9266-4B32-83B2-B82336FC9FBE}" type="parTrans" cxnId="{39C760DE-8E28-4388-8259-C3353E6358E0}">
      <dgm:prSet/>
      <dgm:spPr/>
      <dgm:t>
        <a:bodyPr/>
        <a:lstStyle/>
        <a:p>
          <a:endParaRPr lang="cs-CZ" sz="1600">
            <a:latin typeface="+mn-lt"/>
          </a:endParaRPr>
        </a:p>
      </dgm:t>
    </dgm:pt>
    <dgm:pt modelId="{E84FD5B2-5F76-461A-B4F8-2B8AFD20B562}" type="sibTrans" cxnId="{39C760DE-8E28-4388-8259-C3353E6358E0}">
      <dgm:prSet/>
      <dgm:spPr/>
      <dgm:t>
        <a:bodyPr/>
        <a:lstStyle/>
        <a:p>
          <a:endParaRPr lang="cs-CZ" sz="1600">
            <a:latin typeface="+mn-lt"/>
          </a:endParaRPr>
        </a:p>
      </dgm:t>
    </dgm:pt>
    <dgm:pt modelId="{CED2B3F9-EBBA-40C2-9EB3-637EF91F9487}">
      <dgm:prSet custT="1"/>
      <dgm:spPr>
        <a:noFill/>
      </dgm:spPr>
      <dgm:t>
        <a:bodyPr/>
        <a:lstStyle/>
        <a:p>
          <a:r>
            <a:rPr lang="cs-CZ" sz="1600" b="1" dirty="0">
              <a:solidFill>
                <a:srgbClr val="002060"/>
              </a:solidFill>
              <a:latin typeface="+mn-lt"/>
              <a:cs typeface="Calibri" panose="020F0502020204030204" pitchFamily="34" charset="0"/>
            </a:rPr>
            <a:t>VEDENÍ A ŘÍZENÍ ŠKOLY</a:t>
          </a:r>
          <a:endParaRPr lang="cs-CZ" sz="1600" b="0" dirty="0">
            <a:solidFill>
              <a:srgbClr val="002060"/>
            </a:solidFill>
            <a:latin typeface="+mn-lt"/>
            <a:cs typeface="Calibri" panose="020F0502020204030204" pitchFamily="34" charset="0"/>
          </a:endParaRPr>
        </a:p>
      </dgm:t>
    </dgm:pt>
    <dgm:pt modelId="{8F5539F6-38E4-41E0-A087-4633AA88D9C5}" type="parTrans" cxnId="{C19A7801-81BA-422A-8470-54CCDA364908}">
      <dgm:prSet/>
      <dgm:spPr/>
      <dgm:t>
        <a:bodyPr/>
        <a:lstStyle/>
        <a:p>
          <a:endParaRPr lang="cs-CZ" sz="1600">
            <a:latin typeface="+mn-lt"/>
          </a:endParaRPr>
        </a:p>
      </dgm:t>
    </dgm:pt>
    <dgm:pt modelId="{46230086-FBFB-4130-9CA5-B093F60EFED3}" type="sibTrans" cxnId="{C19A7801-81BA-422A-8470-54CCDA364908}">
      <dgm:prSet/>
      <dgm:spPr/>
      <dgm:t>
        <a:bodyPr/>
        <a:lstStyle/>
        <a:p>
          <a:endParaRPr lang="cs-CZ" sz="1600">
            <a:latin typeface="+mn-lt"/>
          </a:endParaRPr>
        </a:p>
      </dgm:t>
    </dgm:pt>
    <dgm:pt modelId="{55BF1583-AF52-45D0-8EEB-5432BF0FA927}">
      <dgm:prSet custT="1"/>
      <dgm:spPr>
        <a:noFill/>
      </dgm:spPr>
      <dgm:t>
        <a:bodyPr/>
        <a:lstStyle/>
        <a:p>
          <a:r>
            <a:rPr lang="cs-CZ" sz="1600" b="1" dirty="0">
              <a:solidFill>
                <a:srgbClr val="002060"/>
              </a:solidFill>
              <a:latin typeface="+mn-lt"/>
              <a:cs typeface="Calibri" panose="020F0502020204030204" pitchFamily="34" charset="0"/>
            </a:rPr>
            <a:t>CELKOVÉ VÝSLEDKY PRÁCE ŠKOLY</a:t>
          </a:r>
          <a:endParaRPr lang="cs-CZ" sz="1600" dirty="0">
            <a:solidFill>
              <a:srgbClr val="002060"/>
            </a:solidFill>
            <a:latin typeface="+mn-lt"/>
            <a:cs typeface="Calibri" panose="020F0502020204030204" pitchFamily="34" charset="0"/>
          </a:endParaRPr>
        </a:p>
      </dgm:t>
    </dgm:pt>
    <dgm:pt modelId="{417D2BBB-C150-4249-A4B1-B7282BC1FC61}" type="parTrans" cxnId="{CB3F8071-52F2-4754-B4BC-EB474670666A}">
      <dgm:prSet/>
      <dgm:spPr/>
      <dgm:t>
        <a:bodyPr/>
        <a:lstStyle/>
        <a:p>
          <a:endParaRPr lang="cs-CZ" sz="1600">
            <a:latin typeface="+mn-lt"/>
          </a:endParaRPr>
        </a:p>
      </dgm:t>
    </dgm:pt>
    <dgm:pt modelId="{90F6810F-C05D-404B-A2B1-EE3E4841BE73}" type="sibTrans" cxnId="{CB3F8071-52F2-4754-B4BC-EB474670666A}">
      <dgm:prSet/>
      <dgm:spPr/>
      <dgm:t>
        <a:bodyPr/>
        <a:lstStyle/>
        <a:p>
          <a:endParaRPr lang="cs-CZ" sz="1600">
            <a:latin typeface="+mn-lt"/>
          </a:endParaRPr>
        </a:p>
      </dgm:t>
    </dgm:pt>
    <dgm:pt modelId="{425387B1-662D-42FD-9CD2-7F82E739ECD6}">
      <dgm:prSet custT="1"/>
      <dgm:spPr>
        <a:solidFill>
          <a:srgbClr val="FFC000"/>
        </a:solidFill>
      </dgm:spPr>
      <dgm:t>
        <a:bodyPr/>
        <a:lstStyle/>
        <a:p>
          <a:endParaRPr lang="cs-CZ" sz="1600">
            <a:latin typeface="+mn-lt"/>
          </a:endParaRPr>
        </a:p>
      </dgm:t>
    </dgm:pt>
    <dgm:pt modelId="{7306A29E-A700-4F9B-94BD-6DFE8398A497}" type="parTrans" cxnId="{94B91C1F-1EFF-4A31-96D3-972752623275}">
      <dgm:prSet/>
      <dgm:spPr/>
      <dgm:t>
        <a:bodyPr/>
        <a:lstStyle/>
        <a:p>
          <a:endParaRPr lang="cs-CZ" sz="1600">
            <a:latin typeface="+mn-lt"/>
          </a:endParaRPr>
        </a:p>
      </dgm:t>
    </dgm:pt>
    <dgm:pt modelId="{E7A4D936-10A4-44D3-AE8D-657732CE9A9C}" type="sibTrans" cxnId="{94B91C1F-1EFF-4A31-96D3-972752623275}">
      <dgm:prSet/>
      <dgm:spPr/>
      <dgm:t>
        <a:bodyPr/>
        <a:lstStyle/>
        <a:p>
          <a:endParaRPr lang="cs-CZ" sz="1600">
            <a:latin typeface="+mn-lt"/>
          </a:endParaRPr>
        </a:p>
      </dgm:t>
    </dgm:pt>
    <dgm:pt modelId="{2DC46989-2C6C-48B6-AEE6-2892118C8718}">
      <dgm:prSet custT="1"/>
      <dgm:spPr>
        <a:noFill/>
      </dgm:spPr>
      <dgm:t>
        <a:bodyPr/>
        <a:lstStyle/>
        <a:p>
          <a:r>
            <a:rPr lang="cs-CZ" sz="1600" b="1" dirty="0">
              <a:solidFill>
                <a:srgbClr val="002060"/>
              </a:solidFill>
              <a:latin typeface="+mn-lt"/>
              <a:cs typeface="Calibri" panose="020F0502020204030204" pitchFamily="34" charset="0"/>
            </a:rPr>
            <a:t>KLIMA VE ŠKOLE, SPOLUPRÁCE S RODIČI A DALŠÍMI SUBJEKTY</a:t>
          </a:r>
          <a:endParaRPr lang="cs-CZ" sz="1600" dirty="0">
            <a:solidFill>
              <a:srgbClr val="002060"/>
            </a:solidFill>
            <a:latin typeface="+mn-lt"/>
            <a:cs typeface="Calibri" panose="020F0502020204030204" pitchFamily="34" charset="0"/>
          </a:endParaRPr>
        </a:p>
      </dgm:t>
    </dgm:pt>
    <dgm:pt modelId="{F0110F0C-86C2-4ED0-A341-4619C5AB1A45}" type="parTrans" cxnId="{B44BDE2C-1F69-4D2C-A8C6-50B803AFE7E3}">
      <dgm:prSet/>
      <dgm:spPr/>
      <dgm:t>
        <a:bodyPr/>
        <a:lstStyle/>
        <a:p>
          <a:endParaRPr lang="cs-CZ" sz="1600">
            <a:latin typeface="+mn-lt"/>
          </a:endParaRPr>
        </a:p>
      </dgm:t>
    </dgm:pt>
    <dgm:pt modelId="{20974C53-4373-4502-A91B-F73359DB22A0}" type="sibTrans" cxnId="{B44BDE2C-1F69-4D2C-A8C6-50B803AFE7E3}">
      <dgm:prSet/>
      <dgm:spPr/>
      <dgm:t>
        <a:bodyPr/>
        <a:lstStyle/>
        <a:p>
          <a:endParaRPr lang="cs-CZ" sz="1600">
            <a:latin typeface="+mn-lt"/>
          </a:endParaRPr>
        </a:p>
      </dgm:t>
    </dgm:pt>
    <dgm:pt modelId="{3B065D06-693E-4570-A32F-892DE6058D36}">
      <dgm:prSet phldrT="[Text]" custT="1"/>
      <dgm:spPr>
        <a:solidFill>
          <a:srgbClr val="FF0000"/>
        </a:solidFill>
      </dgm:spPr>
      <dgm:t>
        <a:bodyPr/>
        <a:lstStyle/>
        <a:p>
          <a:endParaRPr lang="cs-CZ" sz="1600" dirty="0">
            <a:solidFill>
              <a:srgbClr val="FF0000"/>
            </a:solidFill>
            <a:latin typeface="+mn-lt"/>
          </a:endParaRPr>
        </a:p>
        <a:p>
          <a:endParaRPr lang="cs-CZ" sz="1600" dirty="0">
            <a:solidFill>
              <a:srgbClr val="FF0000"/>
            </a:solidFill>
            <a:latin typeface="+mn-lt"/>
          </a:endParaRPr>
        </a:p>
      </dgm:t>
    </dgm:pt>
    <dgm:pt modelId="{63445DA4-AF18-4770-9DA3-82AEBCC7FA5C}" type="sibTrans" cxnId="{E315D483-F36B-4B98-9042-4FF2937B649C}">
      <dgm:prSet/>
      <dgm:spPr/>
      <dgm:t>
        <a:bodyPr/>
        <a:lstStyle/>
        <a:p>
          <a:endParaRPr lang="cs-CZ" sz="1600">
            <a:latin typeface="+mn-lt"/>
          </a:endParaRPr>
        </a:p>
      </dgm:t>
    </dgm:pt>
    <dgm:pt modelId="{70CF54E3-C6D0-4901-B988-121D893D80C5}" type="parTrans" cxnId="{E315D483-F36B-4B98-9042-4FF2937B649C}">
      <dgm:prSet/>
      <dgm:spPr/>
      <dgm:t>
        <a:bodyPr/>
        <a:lstStyle/>
        <a:p>
          <a:endParaRPr lang="cs-CZ" sz="1600">
            <a:latin typeface="+mn-lt"/>
          </a:endParaRPr>
        </a:p>
      </dgm:t>
    </dgm:pt>
    <dgm:pt modelId="{7EFDC302-032A-4291-A0BD-8AF35A67BE4B}">
      <dgm:prSet phldrT="[Text]" custT="1"/>
      <dgm:spPr>
        <a:noFill/>
      </dgm:spPr>
      <dgm:t>
        <a:bodyPr/>
        <a:lstStyle/>
        <a:p>
          <a:pPr algn="just"/>
          <a:r>
            <a:rPr lang="cs-CZ" sz="1600" dirty="0">
              <a:solidFill>
                <a:srgbClr val="002060"/>
              </a:solidFill>
              <a:latin typeface="+mn-lt"/>
              <a:cs typeface="Calibri" panose="020F0502020204030204" pitchFamily="34" charset="0"/>
            </a:rPr>
            <a:t>péče prostory o výuku, vybavení pomůckami a jejich využití, vytváření estetického prostředí</a:t>
          </a:r>
          <a:r>
            <a:rPr lang="cs-CZ" altLang="cs-CZ" sz="1600" dirty="0">
              <a:solidFill>
                <a:srgbClr val="002060"/>
              </a:solidFill>
              <a:latin typeface="+mn-lt"/>
              <a:cs typeface="Calibri" panose="020F0502020204030204" pitchFamily="34" charset="0"/>
            </a:rPr>
            <a:t>, péče o pracovníky školy a jejich vzdělávání, péče o žáky se SVP, …</a:t>
          </a:r>
          <a:endParaRPr lang="cs-CZ" sz="1600" dirty="0">
            <a:solidFill>
              <a:srgbClr val="002060"/>
            </a:solidFill>
            <a:latin typeface="+mn-lt"/>
            <a:cs typeface="Calibri" panose="020F0502020204030204" pitchFamily="34" charset="0"/>
          </a:endParaRPr>
        </a:p>
      </dgm:t>
    </dgm:pt>
    <dgm:pt modelId="{F5C68748-810A-4024-BF3A-35A8E4C6BD4B}" type="parTrans" cxnId="{E7F2FBE3-2729-4CB2-887C-8FFA53BCCAD9}">
      <dgm:prSet/>
      <dgm:spPr/>
      <dgm:t>
        <a:bodyPr/>
        <a:lstStyle/>
        <a:p>
          <a:endParaRPr lang="cs-CZ" sz="1600">
            <a:latin typeface="+mn-lt"/>
          </a:endParaRPr>
        </a:p>
      </dgm:t>
    </dgm:pt>
    <dgm:pt modelId="{D76D0FC9-0BD1-4717-BFCF-F818B5AB6A39}" type="sibTrans" cxnId="{E7F2FBE3-2729-4CB2-887C-8FFA53BCCAD9}">
      <dgm:prSet/>
      <dgm:spPr/>
      <dgm:t>
        <a:bodyPr/>
        <a:lstStyle/>
        <a:p>
          <a:endParaRPr lang="cs-CZ" sz="1600">
            <a:latin typeface="+mn-lt"/>
          </a:endParaRPr>
        </a:p>
      </dgm:t>
    </dgm:pt>
    <dgm:pt modelId="{E66CFA83-F351-4FB0-AF23-DEA58B3BFEEE}">
      <dgm:prSet phldrT="[Text]" custT="1"/>
      <dgm:spPr>
        <a:noFill/>
      </dgm:spPr>
      <dgm:t>
        <a:bodyPr/>
        <a:lstStyle/>
        <a:p>
          <a:r>
            <a:rPr lang="cs-CZ" altLang="cs-CZ" sz="1600" dirty="0">
              <a:solidFill>
                <a:srgbClr val="002060"/>
              </a:solidFill>
              <a:latin typeface="+mn-lt"/>
              <a:cs typeface="Calibri" panose="020F0502020204030204" pitchFamily="34" charset="0"/>
            </a:rPr>
            <a:t>plnění  ŠVP, využití interního a externího měření kvality a přidané hodnoty ve vzdělávání, aktivity podporující vzdělávání (knihovna, projekty žáků, atd.), …</a:t>
          </a:r>
          <a:endParaRPr lang="cs-CZ" sz="1600" dirty="0">
            <a:solidFill>
              <a:srgbClr val="FF0000"/>
            </a:solidFill>
            <a:latin typeface="+mn-lt"/>
            <a:cs typeface="Calibri" panose="020F0502020204030204" pitchFamily="34" charset="0"/>
          </a:endParaRPr>
        </a:p>
      </dgm:t>
    </dgm:pt>
    <dgm:pt modelId="{5D172779-4FBD-4130-B195-828F46157CD1}" type="parTrans" cxnId="{49C23119-EBD5-488A-BA18-D397C4C16A1A}">
      <dgm:prSet/>
      <dgm:spPr/>
      <dgm:t>
        <a:bodyPr/>
        <a:lstStyle/>
        <a:p>
          <a:endParaRPr lang="cs-CZ" sz="1600">
            <a:latin typeface="+mn-lt"/>
          </a:endParaRPr>
        </a:p>
      </dgm:t>
    </dgm:pt>
    <dgm:pt modelId="{619AAFF8-7100-4E28-BF3E-EE2F1BB6D14D}" type="sibTrans" cxnId="{49C23119-EBD5-488A-BA18-D397C4C16A1A}">
      <dgm:prSet/>
      <dgm:spPr/>
      <dgm:t>
        <a:bodyPr/>
        <a:lstStyle/>
        <a:p>
          <a:endParaRPr lang="cs-CZ" sz="1600">
            <a:latin typeface="+mn-lt"/>
          </a:endParaRPr>
        </a:p>
      </dgm:t>
    </dgm:pt>
    <dgm:pt modelId="{EF0E272B-18CA-44E9-AAEA-73AC42EDC78F}">
      <dgm:prSet custT="1"/>
      <dgm:spPr>
        <a:noFill/>
      </dgm:spPr>
      <dgm:t>
        <a:bodyPr/>
        <a:lstStyle/>
        <a:p>
          <a:r>
            <a:rPr lang="cs-CZ" altLang="cs-CZ" sz="1600" dirty="0">
              <a:solidFill>
                <a:srgbClr val="002060"/>
              </a:solidFill>
              <a:latin typeface="+mn-lt"/>
              <a:cs typeface="Calibri" panose="020F0502020204030204" pitchFamily="34" charset="0"/>
            </a:rPr>
            <a:t>poradenství pro žáky, aktivity primární prevence, bezpečné prostředí školy, formy spolupráce s rodiči, využití informačního systému, podpora zájmové činnosti dětí, …</a:t>
          </a:r>
          <a:endParaRPr lang="cs-CZ" sz="1600" dirty="0">
            <a:solidFill>
              <a:srgbClr val="002060"/>
            </a:solidFill>
            <a:latin typeface="+mn-lt"/>
            <a:cs typeface="Calibri" panose="020F0502020204030204" pitchFamily="34" charset="0"/>
          </a:endParaRPr>
        </a:p>
      </dgm:t>
    </dgm:pt>
    <dgm:pt modelId="{ED912A3C-8023-4566-9EA4-BACD9BCEFD02}" type="parTrans" cxnId="{605936F5-7F2D-4912-B98D-BF306877E727}">
      <dgm:prSet/>
      <dgm:spPr/>
      <dgm:t>
        <a:bodyPr/>
        <a:lstStyle/>
        <a:p>
          <a:endParaRPr lang="cs-CZ" sz="1600">
            <a:latin typeface="+mn-lt"/>
          </a:endParaRPr>
        </a:p>
      </dgm:t>
    </dgm:pt>
    <dgm:pt modelId="{B46112F3-FB59-435B-B31E-4696D70F9D46}" type="sibTrans" cxnId="{605936F5-7F2D-4912-B98D-BF306877E727}">
      <dgm:prSet/>
      <dgm:spPr/>
      <dgm:t>
        <a:bodyPr/>
        <a:lstStyle/>
        <a:p>
          <a:endParaRPr lang="cs-CZ" sz="1600">
            <a:latin typeface="+mn-lt"/>
          </a:endParaRPr>
        </a:p>
      </dgm:t>
    </dgm:pt>
    <dgm:pt modelId="{C7C6209B-B0A4-4172-B74C-67413AC4C6DE}">
      <dgm:prSet custT="1"/>
      <dgm:spPr>
        <a:noFill/>
      </dgm:spPr>
      <dgm:t>
        <a:bodyPr/>
        <a:lstStyle/>
        <a:p>
          <a:r>
            <a:rPr lang="cs-CZ" altLang="cs-CZ" sz="1600" b="0" dirty="0">
              <a:solidFill>
                <a:srgbClr val="002060"/>
              </a:solidFill>
              <a:latin typeface="+mn-lt"/>
              <a:cs typeface="Calibri" panose="020F0502020204030204" pitchFamily="34" charset="0"/>
            </a:rPr>
            <a:t>soulad koncepce školy s koncepcí zřizovatele, plnění právních předpisů, úkolů, směrnic a pokynů zřizovatele</a:t>
          </a:r>
          <a:r>
            <a:rPr lang="cs-CZ" altLang="cs-CZ" sz="1600" b="1" dirty="0">
              <a:solidFill>
                <a:srgbClr val="002060"/>
              </a:solidFill>
              <a:latin typeface="+mn-lt"/>
              <a:cs typeface="Calibri" panose="020F0502020204030204" pitchFamily="34" charset="0"/>
            </a:rPr>
            <a:t>,</a:t>
          </a:r>
          <a:r>
            <a:rPr lang="cs-CZ" altLang="cs-CZ" sz="1600" dirty="0">
              <a:solidFill>
                <a:srgbClr val="002060"/>
              </a:solidFill>
              <a:latin typeface="+mn-lt"/>
              <a:cs typeface="Calibri" panose="020F0502020204030204" pitchFamily="34" charset="0"/>
            </a:rPr>
            <a:t> vlastní hodnocení školy, personální práce, …</a:t>
          </a:r>
          <a:endParaRPr lang="cs-CZ" sz="1600" b="0" dirty="0">
            <a:solidFill>
              <a:srgbClr val="002060"/>
            </a:solidFill>
            <a:latin typeface="+mn-lt"/>
            <a:cs typeface="Calibri" panose="020F0502020204030204" pitchFamily="34" charset="0"/>
          </a:endParaRPr>
        </a:p>
      </dgm:t>
    </dgm:pt>
    <dgm:pt modelId="{B6F2C445-5D7E-47C3-8406-D38B083F8CED}" type="parTrans" cxnId="{119D5687-90BE-45F8-A8CB-D63914C09C4A}">
      <dgm:prSet/>
      <dgm:spPr/>
      <dgm:t>
        <a:bodyPr/>
        <a:lstStyle/>
        <a:p>
          <a:endParaRPr lang="cs-CZ" sz="1600">
            <a:latin typeface="+mn-lt"/>
          </a:endParaRPr>
        </a:p>
      </dgm:t>
    </dgm:pt>
    <dgm:pt modelId="{41F58553-0DC1-4454-8172-2FB73484699D}" type="sibTrans" cxnId="{119D5687-90BE-45F8-A8CB-D63914C09C4A}">
      <dgm:prSet/>
      <dgm:spPr/>
      <dgm:t>
        <a:bodyPr/>
        <a:lstStyle/>
        <a:p>
          <a:endParaRPr lang="cs-CZ" sz="1600">
            <a:latin typeface="+mn-lt"/>
          </a:endParaRPr>
        </a:p>
      </dgm:t>
    </dgm:pt>
    <dgm:pt modelId="{08075E77-2CBE-475F-B0E3-584F40651C85}">
      <dgm:prSet custT="1"/>
      <dgm:spPr>
        <a:noFill/>
      </dgm:spPr>
      <dgm:t>
        <a:bodyPr/>
        <a:lstStyle/>
        <a:p>
          <a:r>
            <a:rPr lang="cs-CZ" altLang="cs-CZ" sz="1600" b="0" dirty="0">
              <a:solidFill>
                <a:srgbClr val="002060"/>
              </a:solidFill>
              <a:latin typeface="+mn-lt"/>
              <a:cs typeface="Calibri" panose="020F0502020204030204" pitchFamily="34" charset="0"/>
            </a:rPr>
            <a:t>hospodaření  s finančními prostředky, péče o svěřený majetek, výsledky externí kontrolní činnosti zřizovatele a dalších kontrolních orgánů, granty</a:t>
          </a:r>
          <a:r>
            <a:rPr lang="cs-CZ" altLang="cs-CZ" sz="1600" dirty="0">
              <a:solidFill>
                <a:srgbClr val="002060"/>
              </a:solidFill>
              <a:latin typeface="+mn-lt"/>
              <a:cs typeface="Calibri" panose="020F0502020204030204" pitchFamily="34" charset="0"/>
            </a:rPr>
            <a:t>, projekty, …</a:t>
          </a:r>
          <a:endParaRPr lang="cs-CZ" sz="1600" dirty="0">
            <a:solidFill>
              <a:srgbClr val="002060"/>
            </a:solidFill>
            <a:latin typeface="+mn-lt"/>
            <a:cs typeface="Calibri" panose="020F0502020204030204" pitchFamily="34" charset="0"/>
          </a:endParaRPr>
        </a:p>
      </dgm:t>
    </dgm:pt>
    <dgm:pt modelId="{2CD81927-7EE7-4B1B-97A0-8E717211D4F3}" type="parTrans" cxnId="{7487CF2E-605E-4DF5-9400-3D9269E2767A}">
      <dgm:prSet/>
      <dgm:spPr/>
      <dgm:t>
        <a:bodyPr/>
        <a:lstStyle/>
        <a:p>
          <a:endParaRPr lang="cs-CZ" sz="1600">
            <a:latin typeface="+mn-lt"/>
          </a:endParaRPr>
        </a:p>
      </dgm:t>
    </dgm:pt>
    <dgm:pt modelId="{87275257-BC7A-4E52-BAFF-606CE64C5EEC}" type="sibTrans" cxnId="{7487CF2E-605E-4DF5-9400-3D9269E2767A}">
      <dgm:prSet/>
      <dgm:spPr/>
      <dgm:t>
        <a:bodyPr/>
        <a:lstStyle/>
        <a:p>
          <a:endParaRPr lang="cs-CZ" sz="1600">
            <a:latin typeface="+mn-lt"/>
          </a:endParaRPr>
        </a:p>
      </dgm:t>
    </dgm:pt>
    <dgm:pt modelId="{608AFBCA-B7B8-4241-8446-F64983BE39DC}" type="pres">
      <dgm:prSet presAssocID="{3878CC01-CB67-4D66-A9D2-C341C8BDD760}" presName="linearFlow" presStyleCnt="0">
        <dgm:presLayoutVars>
          <dgm:dir/>
          <dgm:animLvl val="lvl"/>
          <dgm:resizeHandles val="exact"/>
        </dgm:presLayoutVars>
      </dgm:prSet>
      <dgm:spPr/>
    </dgm:pt>
    <dgm:pt modelId="{91DE62F6-F80B-454E-8A5E-1B0647E3444F}" type="pres">
      <dgm:prSet presAssocID="{19D383B2-BF82-4B9B-ADE0-8482B554093B}" presName="composite" presStyleCnt="0"/>
      <dgm:spPr/>
    </dgm:pt>
    <dgm:pt modelId="{92B6ECD7-6F8B-41A9-88AB-26C785DAC81B}" type="pres">
      <dgm:prSet presAssocID="{19D383B2-BF82-4B9B-ADE0-8482B554093B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56F00F8E-644D-4AC8-9FDF-3FA6A459A3D1}" type="pres">
      <dgm:prSet presAssocID="{19D383B2-BF82-4B9B-ADE0-8482B554093B}" presName="descendantText" presStyleLbl="alignAcc1" presStyleIdx="0" presStyleCnt="5" custScaleY="100001">
        <dgm:presLayoutVars>
          <dgm:bulletEnabled val="1"/>
        </dgm:presLayoutVars>
      </dgm:prSet>
      <dgm:spPr/>
    </dgm:pt>
    <dgm:pt modelId="{3E4E713D-3B09-42ED-8B74-B2E3CF374ACE}" type="pres">
      <dgm:prSet presAssocID="{4AE40646-A856-4E53-8EF5-E38923A68EE1}" presName="sp" presStyleCnt="0"/>
      <dgm:spPr/>
    </dgm:pt>
    <dgm:pt modelId="{D9038D58-6768-43EE-B55E-DD865B27D609}" type="pres">
      <dgm:prSet presAssocID="{3B065D06-693E-4570-A32F-892DE6058D36}" presName="composite" presStyleCnt="0"/>
      <dgm:spPr/>
    </dgm:pt>
    <dgm:pt modelId="{3233A762-A67D-41B0-A48D-8D359DB7D8B7}" type="pres">
      <dgm:prSet presAssocID="{3B065D06-693E-4570-A32F-892DE6058D36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43A8C010-4B2A-4613-B7B0-C62CF0608818}" type="pres">
      <dgm:prSet presAssocID="{3B065D06-693E-4570-A32F-892DE6058D36}" presName="descendantText" presStyleLbl="alignAcc1" presStyleIdx="1" presStyleCnt="5">
        <dgm:presLayoutVars>
          <dgm:bulletEnabled val="1"/>
        </dgm:presLayoutVars>
      </dgm:prSet>
      <dgm:spPr/>
    </dgm:pt>
    <dgm:pt modelId="{D42EA2FE-E176-42C7-9D86-0FF53F51E408}" type="pres">
      <dgm:prSet presAssocID="{63445DA4-AF18-4770-9DA3-82AEBCC7FA5C}" presName="sp" presStyleCnt="0"/>
      <dgm:spPr/>
    </dgm:pt>
    <dgm:pt modelId="{32BA59A7-0A66-49AC-B5DC-E177271A6681}" type="pres">
      <dgm:prSet presAssocID="{425387B1-662D-42FD-9CD2-7F82E739ECD6}" presName="composite" presStyleCnt="0"/>
      <dgm:spPr/>
    </dgm:pt>
    <dgm:pt modelId="{02DDD122-153A-4DA9-BA4C-D45FBACD6CAC}" type="pres">
      <dgm:prSet presAssocID="{425387B1-662D-42FD-9CD2-7F82E739ECD6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93AF8837-F6C1-4D79-8210-9BE516A9AD17}" type="pres">
      <dgm:prSet presAssocID="{425387B1-662D-42FD-9CD2-7F82E739ECD6}" presName="descendantText" presStyleLbl="alignAcc1" presStyleIdx="2" presStyleCnt="5">
        <dgm:presLayoutVars>
          <dgm:bulletEnabled val="1"/>
        </dgm:presLayoutVars>
      </dgm:prSet>
      <dgm:spPr/>
    </dgm:pt>
    <dgm:pt modelId="{B8AA27EB-14B8-46F7-B98E-1E40755542AB}" type="pres">
      <dgm:prSet presAssocID="{E7A4D936-10A4-44D3-AE8D-657732CE9A9C}" presName="sp" presStyleCnt="0"/>
      <dgm:spPr/>
    </dgm:pt>
    <dgm:pt modelId="{2C135C38-8C1B-4164-A088-B0680DD1406F}" type="pres">
      <dgm:prSet presAssocID="{2A4BD395-7845-4F3E-9881-F7248CCE5C31}" presName="composite" presStyleCnt="0"/>
      <dgm:spPr/>
    </dgm:pt>
    <dgm:pt modelId="{B327A5C1-0DEB-4BB0-91F9-5F40A4A1E12E}" type="pres">
      <dgm:prSet presAssocID="{2A4BD395-7845-4F3E-9881-F7248CCE5C31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F578E076-140A-4E33-AE99-54A7D0531DB2}" type="pres">
      <dgm:prSet presAssocID="{2A4BD395-7845-4F3E-9881-F7248CCE5C31}" presName="descendantText" presStyleLbl="alignAcc1" presStyleIdx="3" presStyleCnt="5">
        <dgm:presLayoutVars>
          <dgm:bulletEnabled val="1"/>
        </dgm:presLayoutVars>
      </dgm:prSet>
      <dgm:spPr/>
    </dgm:pt>
    <dgm:pt modelId="{D97C2ADD-7B28-4EEC-A1A6-5918EFF545F9}" type="pres">
      <dgm:prSet presAssocID="{CA8199A2-A3B3-4906-B330-FE82A29CBD02}" presName="sp" presStyleCnt="0"/>
      <dgm:spPr/>
    </dgm:pt>
    <dgm:pt modelId="{5A82FC4E-8326-4403-8656-C983E6649D34}" type="pres">
      <dgm:prSet presAssocID="{DBEA5D1B-F198-4015-B771-3573A8539029}" presName="composite" presStyleCnt="0"/>
      <dgm:spPr/>
    </dgm:pt>
    <dgm:pt modelId="{F41B3CF7-44FE-40D8-B9C9-4CC083259851}" type="pres">
      <dgm:prSet presAssocID="{DBEA5D1B-F198-4015-B771-3573A8539029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5436D76E-CFE4-4043-B22E-DCC779174373}" type="pres">
      <dgm:prSet presAssocID="{DBEA5D1B-F198-4015-B771-3573A8539029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C19A7801-81BA-422A-8470-54CCDA364908}" srcId="{2A4BD395-7845-4F3E-9881-F7248CCE5C31}" destId="{CED2B3F9-EBBA-40C2-9EB3-637EF91F9487}" srcOrd="0" destOrd="0" parTransId="{8F5539F6-38E4-41E0-A087-4633AA88D9C5}" sibTransId="{46230086-FBFB-4130-9CA5-B093F60EFED3}"/>
    <dgm:cxn modelId="{1858F309-A3BA-476B-9F85-398A23CFEC2C}" srcId="{3878CC01-CB67-4D66-A9D2-C341C8BDD760}" destId="{19D383B2-BF82-4B9B-ADE0-8482B554093B}" srcOrd="0" destOrd="0" parTransId="{CDF4957B-84E2-4047-B415-687306589996}" sibTransId="{4AE40646-A856-4E53-8EF5-E38923A68EE1}"/>
    <dgm:cxn modelId="{49C23119-EBD5-488A-BA18-D397C4C16A1A}" srcId="{3B065D06-693E-4570-A32F-892DE6058D36}" destId="{E66CFA83-F351-4FB0-AF23-DEA58B3BFEEE}" srcOrd="1" destOrd="0" parTransId="{5D172779-4FBD-4130-B195-828F46157CD1}" sibTransId="{619AAFF8-7100-4E28-BF3E-EE2F1BB6D14D}"/>
    <dgm:cxn modelId="{94B91C1F-1EFF-4A31-96D3-972752623275}" srcId="{3878CC01-CB67-4D66-A9D2-C341C8BDD760}" destId="{425387B1-662D-42FD-9CD2-7F82E739ECD6}" srcOrd="2" destOrd="0" parTransId="{7306A29E-A700-4F9B-94BD-6DFE8398A497}" sibTransId="{E7A4D936-10A4-44D3-AE8D-657732CE9A9C}"/>
    <dgm:cxn modelId="{B44BDE2C-1F69-4D2C-A8C6-50B803AFE7E3}" srcId="{425387B1-662D-42FD-9CD2-7F82E739ECD6}" destId="{2DC46989-2C6C-48B6-AEE6-2892118C8718}" srcOrd="0" destOrd="0" parTransId="{F0110F0C-86C2-4ED0-A341-4619C5AB1A45}" sibTransId="{20974C53-4373-4502-A91B-F73359DB22A0}"/>
    <dgm:cxn modelId="{7487CF2E-605E-4DF5-9400-3D9269E2767A}" srcId="{DBEA5D1B-F198-4015-B771-3573A8539029}" destId="{08075E77-2CBE-475F-B0E3-584F40651C85}" srcOrd="1" destOrd="0" parTransId="{2CD81927-7EE7-4B1B-97A0-8E717211D4F3}" sibTransId="{87275257-BC7A-4E52-BAFF-606CE64C5EEC}"/>
    <dgm:cxn modelId="{4753872F-8E69-48A5-A5A7-B9099521B3A5}" type="presOf" srcId="{C7C6209B-B0A4-4172-B74C-67413AC4C6DE}" destId="{F578E076-140A-4E33-AE99-54A7D0531DB2}" srcOrd="0" destOrd="1" presId="urn:microsoft.com/office/officeart/2005/8/layout/chevron2"/>
    <dgm:cxn modelId="{440ED62F-1E69-4BD8-9997-3AFF141500A0}" type="presOf" srcId="{2DC46989-2C6C-48B6-AEE6-2892118C8718}" destId="{93AF8837-F6C1-4D79-8210-9BE516A9AD17}" srcOrd="0" destOrd="0" presId="urn:microsoft.com/office/officeart/2005/8/layout/chevron2"/>
    <dgm:cxn modelId="{BBF85046-7808-4272-8925-E36CA04531E4}" type="presOf" srcId="{CED2B3F9-EBBA-40C2-9EB3-637EF91F9487}" destId="{F578E076-140A-4E33-AE99-54A7D0531DB2}" srcOrd="0" destOrd="0" presId="urn:microsoft.com/office/officeart/2005/8/layout/chevron2"/>
    <dgm:cxn modelId="{19476B54-619D-4E88-875E-D81FEEE97C08}" type="presOf" srcId="{7EFDC302-032A-4291-A0BD-8AF35A67BE4B}" destId="{56F00F8E-644D-4AC8-9FDF-3FA6A459A3D1}" srcOrd="0" destOrd="1" presId="urn:microsoft.com/office/officeart/2005/8/layout/chevron2"/>
    <dgm:cxn modelId="{F8F38B5B-CD4D-45A9-9B08-9992B696E77B}" type="presOf" srcId="{57F3B68D-F99C-44E9-B5DD-EC321BDAAA27}" destId="{56F00F8E-644D-4AC8-9FDF-3FA6A459A3D1}" srcOrd="0" destOrd="0" presId="urn:microsoft.com/office/officeart/2005/8/layout/chevron2"/>
    <dgm:cxn modelId="{949B335F-F5EA-480E-9B89-9B9901AF3B5C}" type="presOf" srcId="{EF0E272B-18CA-44E9-AAEA-73AC42EDC78F}" destId="{93AF8837-F6C1-4D79-8210-9BE516A9AD17}" srcOrd="0" destOrd="1" presId="urn:microsoft.com/office/officeart/2005/8/layout/chevron2"/>
    <dgm:cxn modelId="{4203B769-1AB0-4813-AB08-EF187A94219E}" type="presOf" srcId="{2A4BD395-7845-4F3E-9881-F7248CCE5C31}" destId="{B327A5C1-0DEB-4BB0-91F9-5F40A4A1E12E}" srcOrd="0" destOrd="0" presId="urn:microsoft.com/office/officeart/2005/8/layout/chevron2"/>
    <dgm:cxn modelId="{CB3F8071-52F2-4754-B4BC-EB474670666A}" srcId="{DBEA5D1B-F198-4015-B771-3573A8539029}" destId="{55BF1583-AF52-45D0-8EEB-5432BF0FA927}" srcOrd="0" destOrd="0" parTransId="{417D2BBB-C150-4249-A4B1-B7282BC1FC61}" sibTransId="{90F6810F-C05D-404B-A2B1-EE3E4841BE73}"/>
    <dgm:cxn modelId="{E315D483-F36B-4B98-9042-4FF2937B649C}" srcId="{3878CC01-CB67-4D66-A9D2-C341C8BDD760}" destId="{3B065D06-693E-4570-A32F-892DE6058D36}" srcOrd="1" destOrd="0" parTransId="{70CF54E3-C6D0-4901-B988-121D893D80C5}" sibTransId="{63445DA4-AF18-4770-9DA3-82AEBCC7FA5C}"/>
    <dgm:cxn modelId="{544F0487-74C7-4FDA-937D-D4609FD9D69F}" type="presOf" srcId="{425387B1-662D-42FD-9CD2-7F82E739ECD6}" destId="{02DDD122-153A-4DA9-BA4C-D45FBACD6CAC}" srcOrd="0" destOrd="0" presId="urn:microsoft.com/office/officeart/2005/8/layout/chevron2"/>
    <dgm:cxn modelId="{119D5687-90BE-45F8-A8CB-D63914C09C4A}" srcId="{2A4BD395-7845-4F3E-9881-F7248CCE5C31}" destId="{C7C6209B-B0A4-4172-B74C-67413AC4C6DE}" srcOrd="1" destOrd="0" parTransId="{B6F2C445-5D7E-47C3-8406-D38B083F8CED}" sibTransId="{41F58553-0DC1-4454-8172-2FB73484699D}"/>
    <dgm:cxn modelId="{F94F968B-58D6-451B-B601-3AF074C00454}" srcId="{3B065D06-693E-4570-A32F-892DE6058D36}" destId="{D11D7A29-F627-418D-9907-0A378CAD4139}" srcOrd="0" destOrd="0" parTransId="{407BD7B4-260F-4E46-8B2D-9544C01EC638}" sibTransId="{FE45812E-92D3-4058-8B3A-3C7E49CA2DFF}"/>
    <dgm:cxn modelId="{F63276A5-46E5-4F11-B2B4-2208C81543EC}" type="presOf" srcId="{55BF1583-AF52-45D0-8EEB-5432BF0FA927}" destId="{5436D76E-CFE4-4043-B22E-DCC779174373}" srcOrd="0" destOrd="0" presId="urn:microsoft.com/office/officeart/2005/8/layout/chevron2"/>
    <dgm:cxn modelId="{1CDD24B8-304B-4E5C-B696-20C72099213A}" srcId="{3878CC01-CB67-4D66-A9D2-C341C8BDD760}" destId="{2A4BD395-7845-4F3E-9881-F7248CCE5C31}" srcOrd="3" destOrd="0" parTransId="{F9D2B433-5962-404B-8264-89DCCC997334}" sibTransId="{CA8199A2-A3B3-4906-B330-FE82A29CBD02}"/>
    <dgm:cxn modelId="{A7FE7CBE-468C-433B-BB3A-338A3B9A63AA}" srcId="{19D383B2-BF82-4B9B-ADE0-8482B554093B}" destId="{57F3B68D-F99C-44E9-B5DD-EC321BDAAA27}" srcOrd="0" destOrd="0" parTransId="{6AFEC064-1B67-41AB-9342-20A0D16F12E7}" sibTransId="{0E34E7E8-ED87-4255-8BCF-890D1C515D1B}"/>
    <dgm:cxn modelId="{E51380CF-159C-49FF-B491-4E20B78858EC}" type="presOf" srcId="{DBEA5D1B-F198-4015-B771-3573A8539029}" destId="{F41B3CF7-44FE-40D8-B9C9-4CC083259851}" srcOrd="0" destOrd="0" presId="urn:microsoft.com/office/officeart/2005/8/layout/chevron2"/>
    <dgm:cxn modelId="{65764CD3-8F6E-42DB-8058-DC50363CBA15}" type="presOf" srcId="{08075E77-2CBE-475F-B0E3-584F40651C85}" destId="{5436D76E-CFE4-4043-B22E-DCC779174373}" srcOrd="0" destOrd="1" presId="urn:microsoft.com/office/officeart/2005/8/layout/chevron2"/>
    <dgm:cxn modelId="{9CE8F4DC-9F21-415A-9A90-376D2D29D11C}" type="presOf" srcId="{3B065D06-693E-4570-A32F-892DE6058D36}" destId="{3233A762-A67D-41B0-A48D-8D359DB7D8B7}" srcOrd="0" destOrd="0" presId="urn:microsoft.com/office/officeart/2005/8/layout/chevron2"/>
    <dgm:cxn modelId="{E8985DDE-5BA9-4C24-A86D-5CA7CD6D91F3}" type="presOf" srcId="{D11D7A29-F627-418D-9907-0A378CAD4139}" destId="{43A8C010-4B2A-4613-B7B0-C62CF0608818}" srcOrd="0" destOrd="0" presId="urn:microsoft.com/office/officeart/2005/8/layout/chevron2"/>
    <dgm:cxn modelId="{39C760DE-8E28-4388-8259-C3353E6358E0}" srcId="{3878CC01-CB67-4D66-A9D2-C341C8BDD760}" destId="{DBEA5D1B-F198-4015-B771-3573A8539029}" srcOrd="4" destOrd="0" parTransId="{EDFA9AFF-9266-4B32-83B2-B82336FC9FBE}" sibTransId="{E84FD5B2-5F76-461A-B4F8-2B8AFD20B562}"/>
    <dgm:cxn modelId="{480A8FDE-0E2B-48B3-90D0-C6DA17E03F57}" type="presOf" srcId="{3878CC01-CB67-4D66-A9D2-C341C8BDD760}" destId="{608AFBCA-B7B8-4241-8446-F64983BE39DC}" srcOrd="0" destOrd="0" presId="urn:microsoft.com/office/officeart/2005/8/layout/chevron2"/>
    <dgm:cxn modelId="{E7F2FBE3-2729-4CB2-887C-8FFA53BCCAD9}" srcId="{19D383B2-BF82-4B9B-ADE0-8482B554093B}" destId="{7EFDC302-032A-4291-A0BD-8AF35A67BE4B}" srcOrd="1" destOrd="0" parTransId="{F5C68748-810A-4024-BF3A-35A8E4C6BD4B}" sibTransId="{D76D0FC9-0BD1-4717-BFCF-F818B5AB6A39}"/>
    <dgm:cxn modelId="{37E856EA-84C4-4356-9B61-E97D91B4BFF3}" type="presOf" srcId="{E66CFA83-F351-4FB0-AF23-DEA58B3BFEEE}" destId="{43A8C010-4B2A-4613-B7B0-C62CF0608818}" srcOrd="0" destOrd="1" presId="urn:microsoft.com/office/officeart/2005/8/layout/chevron2"/>
    <dgm:cxn modelId="{C7782FEB-61AF-4C47-9B93-4586F2F7CFCC}" type="presOf" srcId="{19D383B2-BF82-4B9B-ADE0-8482B554093B}" destId="{92B6ECD7-6F8B-41A9-88AB-26C785DAC81B}" srcOrd="0" destOrd="0" presId="urn:microsoft.com/office/officeart/2005/8/layout/chevron2"/>
    <dgm:cxn modelId="{605936F5-7F2D-4912-B98D-BF306877E727}" srcId="{425387B1-662D-42FD-9CD2-7F82E739ECD6}" destId="{EF0E272B-18CA-44E9-AAEA-73AC42EDC78F}" srcOrd="1" destOrd="0" parTransId="{ED912A3C-8023-4566-9EA4-BACD9BCEFD02}" sibTransId="{B46112F3-FB59-435B-B31E-4696D70F9D46}"/>
    <dgm:cxn modelId="{5AA9D727-E5B5-41AD-99D2-3EB83A6A6D36}" type="presParOf" srcId="{608AFBCA-B7B8-4241-8446-F64983BE39DC}" destId="{91DE62F6-F80B-454E-8A5E-1B0647E3444F}" srcOrd="0" destOrd="0" presId="urn:microsoft.com/office/officeart/2005/8/layout/chevron2"/>
    <dgm:cxn modelId="{675A4B2A-EDBF-4B9D-996A-208118F233E2}" type="presParOf" srcId="{91DE62F6-F80B-454E-8A5E-1B0647E3444F}" destId="{92B6ECD7-6F8B-41A9-88AB-26C785DAC81B}" srcOrd="0" destOrd="0" presId="urn:microsoft.com/office/officeart/2005/8/layout/chevron2"/>
    <dgm:cxn modelId="{B784D080-C2AC-4A3B-934C-B05ABFB8557C}" type="presParOf" srcId="{91DE62F6-F80B-454E-8A5E-1B0647E3444F}" destId="{56F00F8E-644D-4AC8-9FDF-3FA6A459A3D1}" srcOrd="1" destOrd="0" presId="urn:microsoft.com/office/officeart/2005/8/layout/chevron2"/>
    <dgm:cxn modelId="{6C3408AB-943A-470A-91DA-F897E5B7B054}" type="presParOf" srcId="{608AFBCA-B7B8-4241-8446-F64983BE39DC}" destId="{3E4E713D-3B09-42ED-8B74-B2E3CF374ACE}" srcOrd="1" destOrd="0" presId="urn:microsoft.com/office/officeart/2005/8/layout/chevron2"/>
    <dgm:cxn modelId="{FE217B25-4DD6-410B-8DE6-14687DC189EA}" type="presParOf" srcId="{608AFBCA-B7B8-4241-8446-F64983BE39DC}" destId="{D9038D58-6768-43EE-B55E-DD865B27D609}" srcOrd="2" destOrd="0" presId="urn:microsoft.com/office/officeart/2005/8/layout/chevron2"/>
    <dgm:cxn modelId="{1F923DB1-DB97-44E1-A198-983D9F72FBD7}" type="presParOf" srcId="{D9038D58-6768-43EE-B55E-DD865B27D609}" destId="{3233A762-A67D-41B0-A48D-8D359DB7D8B7}" srcOrd="0" destOrd="0" presId="urn:microsoft.com/office/officeart/2005/8/layout/chevron2"/>
    <dgm:cxn modelId="{6F9AD845-C219-4AAA-848C-77758825EC51}" type="presParOf" srcId="{D9038D58-6768-43EE-B55E-DD865B27D609}" destId="{43A8C010-4B2A-4613-B7B0-C62CF0608818}" srcOrd="1" destOrd="0" presId="urn:microsoft.com/office/officeart/2005/8/layout/chevron2"/>
    <dgm:cxn modelId="{63B28A17-FF93-4461-AC5F-6B5CE6CF0662}" type="presParOf" srcId="{608AFBCA-B7B8-4241-8446-F64983BE39DC}" destId="{D42EA2FE-E176-42C7-9D86-0FF53F51E408}" srcOrd="3" destOrd="0" presId="urn:microsoft.com/office/officeart/2005/8/layout/chevron2"/>
    <dgm:cxn modelId="{990E9A87-32D5-44D4-A810-AF77E5166BAE}" type="presParOf" srcId="{608AFBCA-B7B8-4241-8446-F64983BE39DC}" destId="{32BA59A7-0A66-49AC-B5DC-E177271A6681}" srcOrd="4" destOrd="0" presId="urn:microsoft.com/office/officeart/2005/8/layout/chevron2"/>
    <dgm:cxn modelId="{FAD5FB3D-B7B0-4E72-B4D1-5D317BF1A3DB}" type="presParOf" srcId="{32BA59A7-0A66-49AC-B5DC-E177271A6681}" destId="{02DDD122-153A-4DA9-BA4C-D45FBACD6CAC}" srcOrd="0" destOrd="0" presId="urn:microsoft.com/office/officeart/2005/8/layout/chevron2"/>
    <dgm:cxn modelId="{EB92C525-3F1D-4752-8997-5E006208B088}" type="presParOf" srcId="{32BA59A7-0A66-49AC-B5DC-E177271A6681}" destId="{93AF8837-F6C1-4D79-8210-9BE516A9AD17}" srcOrd="1" destOrd="0" presId="urn:microsoft.com/office/officeart/2005/8/layout/chevron2"/>
    <dgm:cxn modelId="{77A11355-F1EC-48BB-8CCB-75F3DD731677}" type="presParOf" srcId="{608AFBCA-B7B8-4241-8446-F64983BE39DC}" destId="{B8AA27EB-14B8-46F7-B98E-1E40755542AB}" srcOrd="5" destOrd="0" presId="urn:microsoft.com/office/officeart/2005/8/layout/chevron2"/>
    <dgm:cxn modelId="{1ECC0630-F89E-43E7-9D80-40D9725BC1AE}" type="presParOf" srcId="{608AFBCA-B7B8-4241-8446-F64983BE39DC}" destId="{2C135C38-8C1B-4164-A088-B0680DD1406F}" srcOrd="6" destOrd="0" presId="urn:microsoft.com/office/officeart/2005/8/layout/chevron2"/>
    <dgm:cxn modelId="{DE466B2B-3642-48C2-B935-0399C72925ED}" type="presParOf" srcId="{2C135C38-8C1B-4164-A088-B0680DD1406F}" destId="{B327A5C1-0DEB-4BB0-91F9-5F40A4A1E12E}" srcOrd="0" destOrd="0" presId="urn:microsoft.com/office/officeart/2005/8/layout/chevron2"/>
    <dgm:cxn modelId="{A633BF41-F619-4B41-ACC9-606B9C69972D}" type="presParOf" srcId="{2C135C38-8C1B-4164-A088-B0680DD1406F}" destId="{F578E076-140A-4E33-AE99-54A7D0531DB2}" srcOrd="1" destOrd="0" presId="urn:microsoft.com/office/officeart/2005/8/layout/chevron2"/>
    <dgm:cxn modelId="{49425AF8-EC71-45E6-8A2A-C626001C2AF7}" type="presParOf" srcId="{608AFBCA-B7B8-4241-8446-F64983BE39DC}" destId="{D97C2ADD-7B28-4EEC-A1A6-5918EFF545F9}" srcOrd="7" destOrd="0" presId="urn:microsoft.com/office/officeart/2005/8/layout/chevron2"/>
    <dgm:cxn modelId="{639F0B60-9713-44E1-AD6B-97946019FED7}" type="presParOf" srcId="{608AFBCA-B7B8-4241-8446-F64983BE39DC}" destId="{5A82FC4E-8326-4403-8656-C983E6649D34}" srcOrd="8" destOrd="0" presId="urn:microsoft.com/office/officeart/2005/8/layout/chevron2"/>
    <dgm:cxn modelId="{48EEDF36-07FC-4862-B48D-D2C42D9683EC}" type="presParOf" srcId="{5A82FC4E-8326-4403-8656-C983E6649D34}" destId="{F41B3CF7-44FE-40D8-B9C9-4CC083259851}" srcOrd="0" destOrd="0" presId="urn:microsoft.com/office/officeart/2005/8/layout/chevron2"/>
    <dgm:cxn modelId="{C540F27C-59D0-4ECE-8BDB-D61C28275BC1}" type="presParOf" srcId="{5A82FC4E-8326-4403-8656-C983E6649D34}" destId="{5436D76E-CFE4-4043-B22E-DCC7791743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B0E5D-C622-4A76-9917-2F071B02533E}">
      <dsp:nvSpPr>
        <dsp:cNvPr id="0" name=""/>
        <dsp:cNvSpPr/>
      </dsp:nvSpPr>
      <dsp:spPr>
        <a:xfrm>
          <a:off x="3163839" y="1898012"/>
          <a:ext cx="1457894" cy="145789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u="sng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ŠKOLSTVÍ</a:t>
          </a:r>
        </a:p>
      </dsp:txBody>
      <dsp:txXfrm>
        <a:off x="3377343" y="2111516"/>
        <a:ext cx="1030886" cy="1030886"/>
      </dsp:txXfrm>
    </dsp:sp>
    <dsp:sp modelId="{3289D01E-8696-4F4E-8333-511603DAA9FF}">
      <dsp:nvSpPr>
        <dsp:cNvPr id="0" name=""/>
        <dsp:cNvSpPr/>
      </dsp:nvSpPr>
      <dsp:spPr>
        <a:xfrm rot="16079230">
          <a:off x="3701594" y="1366040"/>
          <a:ext cx="311176" cy="495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 rot="10800000">
        <a:off x="3749910" y="1511825"/>
        <a:ext cx="217823" cy="297410"/>
      </dsp:txXfrm>
    </dsp:sp>
    <dsp:sp modelId="{AEE2F01B-FC4F-4067-8F45-D0959D78A413}">
      <dsp:nvSpPr>
        <dsp:cNvPr id="0" name=""/>
        <dsp:cNvSpPr/>
      </dsp:nvSpPr>
      <dsp:spPr>
        <a:xfrm>
          <a:off x="3167466" y="0"/>
          <a:ext cx="1312104" cy="131210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ZDRAVOTNICTVÍ</a:t>
          </a:r>
        </a:p>
      </dsp:txBody>
      <dsp:txXfrm>
        <a:off x="3359619" y="192153"/>
        <a:ext cx="927798" cy="927798"/>
      </dsp:txXfrm>
    </dsp:sp>
    <dsp:sp modelId="{0BA385D6-22DE-4A7B-AA43-E2A92E76ADB1}">
      <dsp:nvSpPr>
        <dsp:cNvPr id="0" name=""/>
        <dsp:cNvSpPr/>
      </dsp:nvSpPr>
      <dsp:spPr>
        <a:xfrm rot="19285714">
          <a:off x="4529158" y="1748634"/>
          <a:ext cx="308460" cy="495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>
        <a:off x="4539252" y="1876619"/>
        <a:ext cx="215922" cy="297410"/>
      </dsp:txXfrm>
    </dsp:sp>
    <dsp:sp modelId="{75A6BD99-5AC9-4A11-8B45-2D969924E2B7}">
      <dsp:nvSpPr>
        <dsp:cNvPr id="0" name=""/>
        <dsp:cNvSpPr/>
      </dsp:nvSpPr>
      <dsp:spPr>
        <a:xfrm>
          <a:off x="4774597" y="744502"/>
          <a:ext cx="1312104" cy="1312104"/>
        </a:xfrm>
        <a:prstGeom prst="ellipse">
          <a:avLst/>
        </a:prstGeom>
        <a:solidFill>
          <a:srgbClr val="99FFCC"/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DOPRAVA</a:t>
          </a:r>
        </a:p>
      </dsp:txBody>
      <dsp:txXfrm>
        <a:off x="4966750" y="936655"/>
        <a:ext cx="927798" cy="927798"/>
      </dsp:txXfrm>
    </dsp:sp>
    <dsp:sp modelId="{84A18B89-7790-401E-8FCC-0A2AC34ED1B1}">
      <dsp:nvSpPr>
        <dsp:cNvPr id="0" name=""/>
        <dsp:cNvSpPr/>
      </dsp:nvSpPr>
      <dsp:spPr>
        <a:xfrm rot="771429">
          <a:off x="4724421" y="2604135"/>
          <a:ext cx="308460" cy="495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>
        <a:off x="4725581" y="2692976"/>
        <a:ext cx="215922" cy="297410"/>
      </dsp:txXfrm>
    </dsp:sp>
    <dsp:sp modelId="{1648EE2D-7E71-47D7-B43D-7EDA7E7BBF75}">
      <dsp:nvSpPr>
        <dsp:cNvPr id="0" name=""/>
        <dsp:cNvSpPr/>
      </dsp:nvSpPr>
      <dsp:spPr>
        <a:xfrm>
          <a:off x="5154418" y="2408606"/>
          <a:ext cx="1312104" cy="1312104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PRŮMYSL</a:t>
          </a:r>
        </a:p>
      </dsp:txBody>
      <dsp:txXfrm>
        <a:off x="5346571" y="2600759"/>
        <a:ext cx="927798" cy="927798"/>
      </dsp:txXfrm>
    </dsp:sp>
    <dsp:sp modelId="{45A4D9FE-C122-4D08-8070-2B257F6BCA41}">
      <dsp:nvSpPr>
        <dsp:cNvPr id="0" name=""/>
        <dsp:cNvSpPr/>
      </dsp:nvSpPr>
      <dsp:spPr>
        <a:xfrm rot="3857143">
          <a:off x="4177307" y="3290193"/>
          <a:ext cx="308460" cy="495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>
        <a:off x="4203501" y="3347643"/>
        <a:ext cx="215922" cy="297410"/>
      </dsp:txXfrm>
    </dsp:sp>
    <dsp:sp modelId="{24661360-99C0-450E-8060-E4B2EB3558D0}">
      <dsp:nvSpPr>
        <dsp:cNvPr id="0" name=""/>
        <dsp:cNvSpPr/>
      </dsp:nvSpPr>
      <dsp:spPr>
        <a:xfrm>
          <a:off x="4090184" y="3743114"/>
          <a:ext cx="1312104" cy="1312104"/>
        </a:xfrm>
        <a:prstGeom prst="ellipse">
          <a:avLst/>
        </a:prstGeom>
        <a:solidFill>
          <a:srgbClr val="00FF00"/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ZEMĚDĚLSTVÍ</a:t>
          </a:r>
        </a:p>
      </dsp:txBody>
      <dsp:txXfrm>
        <a:off x="4282337" y="3935267"/>
        <a:ext cx="927798" cy="927798"/>
      </dsp:txXfrm>
    </dsp:sp>
    <dsp:sp modelId="{EB9F8E9C-52D1-43E0-A82B-5DB9D0208E65}">
      <dsp:nvSpPr>
        <dsp:cNvPr id="0" name=""/>
        <dsp:cNvSpPr/>
      </dsp:nvSpPr>
      <dsp:spPr>
        <a:xfrm rot="6942857">
          <a:off x="3299805" y="3290193"/>
          <a:ext cx="308460" cy="495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 rot="10800000">
        <a:off x="3366149" y="3347643"/>
        <a:ext cx="215922" cy="297410"/>
      </dsp:txXfrm>
    </dsp:sp>
    <dsp:sp modelId="{62B3A870-C6E9-460F-930A-C7BD16C84559}">
      <dsp:nvSpPr>
        <dsp:cNvPr id="0" name=""/>
        <dsp:cNvSpPr/>
      </dsp:nvSpPr>
      <dsp:spPr>
        <a:xfrm>
          <a:off x="2383284" y="3743114"/>
          <a:ext cx="1312104" cy="1312104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KULTURA</a:t>
          </a:r>
        </a:p>
      </dsp:txBody>
      <dsp:txXfrm>
        <a:off x="2575437" y="3935267"/>
        <a:ext cx="927798" cy="927798"/>
      </dsp:txXfrm>
    </dsp:sp>
    <dsp:sp modelId="{E6764690-1C2B-432B-8DCA-014F488FF735}">
      <dsp:nvSpPr>
        <dsp:cNvPr id="0" name=""/>
        <dsp:cNvSpPr/>
      </dsp:nvSpPr>
      <dsp:spPr>
        <a:xfrm rot="10028571">
          <a:off x="2752692" y="2604135"/>
          <a:ext cx="308460" cy="495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 rot="10800000">
        <a:off x="2844070" y="2692976"/>
        <a:ext cx="215922" cy="297410"/>
      </dsp:txXfrm>
    </dsp:sp>
    <dsp:sp modelId="{63129DD0-7427-475C-A04D-494E815750CA}">
      <dsp:nvSpPr>
        <dsp:cNvPr id="0" name=""/>
        <dsp:cNvSpPr/>
      </dsp:nvSpPr>
      <dsp:spPr>
        <a:xfrm>
          <a:off x="1319050" y="2408606"/>
          <a:ext cx="1312104" cy="1312104"/>
        </a:xfrm>
        <a:prstGeom prst="ellipse">
          <a:avLst/>
        </a:prstGeom>
        <a:solidFill>
          <a:srgbClr val="FF8B8B"/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ARMÁDA</a:t>
          </a:r>
        </a:p>
      </dsp:txBody>
      <dsp:txXfrm>
        <a:off x="1511203" y="2600759"/>
        <a:ext cx="927798" cy="927798"/>
      </dsp:txXfrm>
    </dsp:sp>
    <dsp:sp modelId="{03DE18D6-C706-4201-B2F9-72ECA5A7519E}">
      <dsp:nvSpPr>
        <dsp:cNvPr id="0" name=""/>
        <dsp:cNvSpPr/>
      </dsp:nvSpPr>
      <dsp:spPr>
        <a:xfrm rot="13114286">
          <a:off x="2947954" y="1748634"/>
          <a:ext cx="308460" cy="495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 rot="10800000">
        <a:off x="3030398" y="1876619"/>
        <a:ext cx="215922" cy="297410"/>
      </dsp:txXfrm>
    </dsp:sp>
    <dsp:sp modelId="{F5E4A3A7-0D55-4B96-B96E-FF43002CED93}">
      <dsp:nvSpPr>
        <dsp:cNvPr id="0" name=""/>
        <dsp:cNvSpPr/>
      </dsp:nvSpPr>
      <dsp:spPr>
        <a:xfrm>
          <a:off x="1698871" y="744502"/>
          <a:ext cx="1312104" cy="1312104"/>
        </a:xfrm>
        <a:prstGeom prst="ellipse">
          <a:avLst/>
        </a:prstGeom>
        <a:solidFill>
          <a:srgbClr val="F6A8F0"/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ATD…</a:t>
          </a:r>
        </a:p>
      </dsp:txBody>
      <dsp:txXfrm>
        <a:off x="1891024" y="936655"/>
        <a:ext cx="927798" cy="9277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6ECD7-6F8B-41A9-88AB-26C785DAC81B}">
      <dsp:nvSpPr>
        <dsp:cNvPr id="0" name=""/>
        <dsp:cNvSpPr/>
      </dsp:nvSpPr>
      <dsp:spPr>
        <a:xfrm rot="5400000">
          <a:off x="-177663" y="182960"/>
          <a:ext cx="1184426" cy="829098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>
            <a:latin typeface="+mn-lt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>
            <a:latin typeface="+mn-lt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+mn-lt"/>
            </a:rPr>
            <a:t>		</a:t>
          </a:r>
        </a:p>
      </dsp:txBody>
      <dsp:txXfrm rot="-5400000">
        <a:off x="1" y="419845"/>
        <a:ext cx="829098" cy="355328"/>
      </dsp:txXfrm>
    </dsp:sp>
    <dsp:sp modelId="{56F00F8E-644D-4AC8-9FDF-3FA6A459A3D1}">
      <dsp:nvSpPr>
        <dsp:cNvPr id="0" name=""/>
        <dsp:cNvSpPr/>
      </dsp:nvSpPr>
      <dsp:spPr>
        <a:xfrm rot="5400000">
          <a:off x="5391979" y="-4557588"/>
          <a:ext cx="770289" cy="9896051"/>
        </a:xfrm>
        <a:prstGeom prst="round2Same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>
              <a:solidFill>
                <a:srgbClr val="002060"/>
              </a:solidFill>
              <a:latin typeface="+mn-lt"/>
              <a:cs typeface="Calibri" panose="020F0502020204030204" pitchFamily="34" charset="0"/>
            </a:rPr>
            <a:t>PODMÍNKY KE VZDĚLÁVÁNÍ</a:t>
          </a:r>
          <a:endParaRPr lang="cs-CZ" sz="1600" kern="1200" dirty="0">
            <a:solidFill>
              <a:srgbClr val="002060"/>
            </a:solidFill>
            <a:latin typeface="+mn-lt"/>
            <a:cs typeface="Calibri" panose="020F050202020403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rgbClr val="002060"/>
              </a:solidFill>
              <a:latin typeface="+mn-lt"/>
              <a:cs typeface="Calibri" panose="020F0502020204030204" pitchFamily="34" charset="0"/>
            </a:rPr>
            <a:t>péče prostory o výuku, vybavení pomůckami a jejich využití, vytváření estetického prostředí</a:t>
          </a:r>
          <a:r>
            <a:rPr lang="cs-CZ" altLang="cs-CZ" sz="1600" kern="1200" dirty="0">
              <a:solidFill>
                <a:srgbClr val="002060"/>
              </a:solidFill>
              <a:latin typeface="+mn-lt"/>
              <a:cs typeface="Calibri" panose="020F0502020204030204" pitchFamily="34" charset="0"/>
            </a:rPr>
            <a:t>, péče o pracovníky školy a jejich vzdělávání, péče o žáky se SVP, …</a:t>
          </a:r>
          <a:endParaRPr lang="cs-CZ" sz="1600" kern="1200" dirty="0">
            <a:solidFill>
              <a:srgbClr val="002060"/>
            </a:solidFill>
            <a:latin typeface="+mn-lt"/>
            <a:cs typeface="Calibri" panose="020F0502020204030204" pitchFamily="34" charset="0"/>
          </a:endParaRPr>
        </a:p>
      </dsp:txBody>
      <dsp:txXfrm rot="-5400000">
        <a:off x="829098" y="42895"/>
        <a:ext cx="9858449" cy="695085"/>
      </dsp:txXfrm>
    </dsp:sp>
    <dsp:sp modelId="{3233A762-A67D-41B0-A48D-8D359DB7D8B7}">
      <dsp:nvSpPr>
        <dsp:cNvPr id="0" name=""/>
        <dsp:cNvSpPr/>
      </dsp:nvSpPr>
      <dsp:spPr>
        <a:xfrm rot="5400000">
          <a:off x="-177663" y="1251366"/>
          <a:ext cx="1184426" cy="829098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>
            <a:solidFill>
              <a:srgbClr val="FF0000"/>
            </a:solidFill>
            <a:latin typeface="+mn-lt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>
            <a:solidFill>
              <a:srgbClr val="FF0000"/>
            </a:solidFill>
            <a:latin typeface="+mn-lt"/>
          </a:endParaRPr>
        </a:p>
      </dsp:txBody>
      <dsp:txXfrm rot="-5400000">
        <a:off x="1" y="1488251"/>
        <a:ext cx="829098" cy="355328"/>
      </dsp:txXfrm>
    </dsp:sp>
    <dsp:sp modelId="{43A8C010-4B2A-4613-B7B0-C62CF0608818}">
      <dsp:nvSpPr>
        <dsp:cNvPr id="0" name=""/>
        <dsp:cNvSpPr/>
      </dsp:nvSpPr>
      <dsp:spPr>
        <a:xfrm rot="5400000">
          <a:off x="5392185" y="-3489384"/>
          <a:ext cx="769876" cy="9896051"/>
        </a:xfrm>
        <a:prstGeom prst="round2Same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>
              <a:solidFill>
                <a:srgbClr val="C00000"/>
              </a:solidFill>
              <a:highlight>
                <a:srgbClr val="FFFF00"/>
              </a:highlight>
              <a:latin typeface="+mn-lt"/>
              <a:cs typeface="Calibri" panose="020F0502020204030204" pitchFamily="34" charset="0"/>
            </a:rPr>
            <a:t>PRŮBĚH A VÝSLEDKY VZDĚLÁVÁNÍ</a:t>
          </a:r>
          <a:r>
            <a:rPr lang="cs-CZ" sz="1600" b="1" kern="1200" dirty="0">
              <a:solidFill>
                <a:srgbClr val="002060"/>
              </a:solidFill>
              <a:latin typeface="+mn-lt"/>
              <a:cs typeface="Calibri" panose="020F0502020204030204" pitchFamily="34" charset="0"/>
            </a:rPr>
            <a:t>	</a:t>
          </a:r>
          <a:endParaRPr lang="cs-CZ" sz="1600" b="1" kern="1200" dirty="0">
            <a:solidFill>
              <a:srgbClr val="FF0000"/>
            </a:solidFill>
            <a:latin typeface="+mn-lt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600" kern="1200" dirty="0">
              <a:solidFill>
                <a:srgbClr val="002060"/>
              </a:solidFill>
              <a:latin typeface="+mn-lt"/>
              <a:cs typeface="Calibri" panose="020F0502020204030204" pitchFamily="34" charset="0"/>
            </a:rPr>
            <a:t>plnění  ŠVP, využití interního a externího měření kvality a přidané hodnoty ve vzdělávání, aktivity podporující vzdělávání (knihovna, projekty žáků, atd.), …</a:t>
          </a:r>
          <a:endParaRPr lang="cs-CZ" sz="1600" kern="1200" dirty="0">
            <a:solidFill>
              <a:srgbClr val="FF0000"/>
            </a:solidFill>
            <a:latin typeface="+mn-lt"/>
            <a:cs typeface="Calibri" panose="020F0502020204030204" pitchFamily="34" charset="0"/>
          </a:endParaRPr>
        </a:p>
      </dsp:txBody>
      <dsp:txXfrm rot="-5400000">
        <a:off x="829098" y="1111285"/>
        <a:ext cx="9858469" cy="694712"/>
      </dsp:txXfrm>
    </dsp:sp>
    <dsp:sp modelId="{02DDD122-153A-4DA9-BA4C-D45FBACD6CAC}">
      <dsp:nvSpPr>
        <dsp:cNvPr id="0" name=""/>
        <dsp:cNvSpPr/>
      </dsp:nvSpPr>
      <dsp:spPr>
        <a:xfrm rot="5400000">
          <a:off x="-177663" y="2319772"/>
          <a:ext cx="1184426" cy="829098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>
            <a:latin typeface="+mn-lt"/>
          </a:endParaRPr>
        </a:p>
      </dsp:txBody>
      <dsp:txXfrm rot="-5400000">
        <a:off x="1" y="2556657"/>
        <a:ext cx="829098" cy="355328"/>
      </dsp:txXfrm>
    </dsp:sp>
    <dsp:sp modelId="{93AF8837-F6C1-4D79-8210-9BE516A9AD17}">
      <dsp:nvSpPr>
        <dsp:cNvPr id="0" name=""/>
        <dsp:cNvSpPr/>
      </dsp:nvSpPr>
      <dsp:spPr>
        <a:xfrm rot="5400000">
          <a:off x="5392185" y="-2420979"/>
          <a:ext cx="769876" cy="9896051"/>
        </a:xfrm>
        <a:prstGeom prst="round2Same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>
              <a:solidFill>
                <a:srgbClr val="002060"/>
              </a:solidFill>
              <a:latin typeface="+mn-lt"/>
              <a:cs typeface="Calibri" panose="020F0502020204030204" pitchFamily="34" charset="0"/>
            </a:rPr>
            <a:t>KLIMA VE ŠKOLE, SPOLUPRÁCE S RODIČI A DALŠÍMI SUBJEKTY</a:t>
          </a:r>
          <a:endParaRPr lang="cs-CZ" sz="1600" kern="1200" dirty="0">
            <a:solidFill>
              <a:srgbClr val="002060"/>
            </a:solidFill>
            <a:latin typeface="+mn-lt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600" kern="1200" dirty="0">
              <a:solidFill>
                <a:srgbClr val="002060"/>
              </a:solidFill>
              <a:latin typeface="+mn-lt"/>
              <a:cs typeface="Calibri" panose="020F0502020204030204" pitchFamily="34" charset="0"/>
            </a:rPr>
            <a:t>poradenství pro žáky, aktivity primární prevence, bezpečné prostředí školy, formy spolupráce s rodiči, využití informačního systému, podpora zájmové činnosti dětí, …</a:t>
          </a:r>
          <a:endParaRPr lang="cs-CZ" sz="1600" kern="1200" dirty="0">
            <a:solidFill>
              <a:srgbClr val="002060"/>
            </a:solidFill>
            <a:latin typeface="+mn-lt"/>
            <a:cs typeface="Calibri" panose="020F0502020204030204" pitchFamily="34" charset="0"/>
          </a:endParaRPr>
        </a:p>
      </dsp:txBody>
      <dsp:txXfrm rot="-5400000">
        <a:off x="829098" y="2179690"/>
        <a:ext cx="9858469" cy="694712"/>
      </dsp:txXfrm>
    </dsp:sp>
    <dsp:sp modelId="{B327A5C1-0DEB-4BB0-91F9-5F40A4A1E12E}">
      <dsp:nvSpPr>
        <dsp:cNvPr id="0" name=""/>
        <dsp:cNvSpPr/>
      </dsp:nvSpPr>
      <dsp:spPr>
        <a:xfrm rot="5400000">
          <a:off x="-177663" y="3388178"/>
          <a:ext cx="1184426" cy="829098"/>
        </a:xfrm>
        <a:prstGeom prst="chevron">
          <a:avLst/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>
            <a:latin typeface="+mn-lt"/>
          </a:endParaRPr>
        </a:p>
      </dsp:txBody>
      <dsp:txXfrm rot="-5400000">
        <a:off x="1" y="3625063"/>
        <a:ext cx="829098" cy="355328"/>
      </dsp:txXfrm>
    </dsp:sp>
    <dsp:sp modelId="{F578E076-140A-4E33-AE99-54A7D0531DB2}">
      <dsp:nvSpPr>
        <dsp:cNvPr id="0" name=""/>
        <dsp:cNvSpPr/>
      </dsp:nvSpPr>
      <dsp:spPr>
        <a:xfrm rot="5400000">
          <a:off x="5392185" y="-1352573"/>
          <a:ext cx="769876" cy="9896051"/>
        </a:xfrm>
        <a:prstGeom prst="round2Same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>
              <a:solidFill>
                <a:srgbClr val="002060"/>
              </a:solidFill>
              <a:latin typeface="+mn-lt"/>
              <a:cs typeface="Calibri" panose="020F0502020204030204" pitchFamily="34" charset="0"/>
            </a:rPr>
            <a:t>VEDENÍ A ŘÍZENÍ ŠKOLY</a:t>
          </a:r>
          <a:endParaRPr lang="cs-CZ" sz="1600" b="0" kern="1200" dirty="0">
            <a:solidFill>
              <a:srgbClr val="002060"/>
            </a:solidFill>
            <a:latin typeface="+mn-lt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600" b="0" kern="1200" dirty="0">
              <a:solidFill>
                <a:srgbClr val="002060"/>
              </a:solidFill>
              <a:latin typeface="+mn-lt"/>
              <a:cs typeface="Calibri" panose="020F0502020204030204" pitchFamily="34" charset="0"/>
            </a:rPr>
            <a:t>soulad koncepce školy s koncepcí zřizovatele, plnění právních předpisů, úkolů, směrnic a pokynů zřizovatele</a:t>
          </a:r>
          <a:r>
            <a:rPr lang="cs-CZ" altLang="cs-CZ" sz="1600" b="1" kern="1200" dirty="0">
              <a:solidFill>
                <a:srgbClr val="002060"/>
              </a:solidFill>
              <a:latin typeface="+mn-lt"/>
              <a:cs typeface="Calibri" panose="020F0502020204030204" pitchFamily="34" charset="0"/>
            </a:rPr>
            <a:t>,</a:t>
          </a:r>
          <a:r>
            <a:rPr lang="cs-CZ" altLang="cs-CZ" sz="1600" kern="1200" dirty="0">
              <a:solidFill>
                <a:srgbClr val="002060"/>
              </a:solidFill>
              <a:latin typeface="+mn-lt"/>
              <a:cs typeface="Calibri" panose="020F0502020204030204" pitchFamily="34" charset="0"/>
            </a:rPr>
            <a:t> vlastní hodnocení školy, personální práce, …</a:t>
          </a:r>
          <a:endParaRPr lang="cs-CZ" sz="1600" b="0" kern="1200" dirty="0">
            <a:solidFill>
              <a:srgbClr val="002060"/>
            </a:solidFill>
            <a:latin typeface="+mn-lt"/>
            <a:cs typeface="Calibri" panose="020F0502020204030204" pitchFamily="34" charset="0"/>
          </a:endParaRPr>
        </a:p>
      </dsp:txBody>
      <dsp:txXfrm rot="-5400000">
        <a:off x="829098" y="3248096"/>
        <a:ext cx="9858469" cy="694712"/>
      </dsp:txXfrm>
    </dsp:sp>
    <dsp:sp modelId="{F41B3CF7-44FE-40D8-B9C9-4CC083259851}">
      <dsp:nvSpPr>
        <dsp:cNvPr id="0" name=""/>
        <dsp:cNvSpPr/>
      </dsp:nvSpPr>
      <dsp:spPr>
        <a:xfrm rot="5400000">
          <a:off x="-177663" y="4456583"/>
          <a:ext cx="1184426" cy="829098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>
            <a:latin typeface="+mn-lt"/>
          </a:endParaRPr>
        </a:p>
      </dsp:txBody>
      <dsp:txXfrm rot="-5400000">
        <a:off x="1" y="4693468"/>
        <a:ext cx="829098" cy="355328"/>
      </dsp:txXfrm>
    </dsp:sp>
    <dsp:sp modelId="{5436D76E-CFE4-4043-B22E-DCC779174373}">
      <dsp:nvSpPr>
        <dsp:cNvPr id="0" name=""/>
        <dsp:cNvSpPr/>
      </dsp:nvSpPr>
      <dsp:spPr>
        <a:xfrm rot="5400000">
          <a:off x="5392185" y="-284167"/>
          <a:ext cx="769876" cy="9896051"/>
        </a:xfrm>
        <a:prstGeom prst="round2Same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>
              <a:solidFill>
                <a:srgbClr val="002060"/>
              </a:solidFill>
              <a:latin typeface="+mn-lt"/>
              <a:cs typeface="Calibri" panose="020F0502020204030204" pitchFamily="34" charset="0"/>
            </a:rPr>
            <a:t>CELKOVÉ VÝSLEDKY PRÁCE ŠKOLY</a:t>
          </a:r>
          <a:endParaRPr lang="cs-CZ" sz="1600" kern="1200" dirty="0">
            <a:solidFill>
              <a:srgbClr val="002060"/>
            </a:solidFill>
            <a:latin typeface="+mn-lt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600" b="0" kern="1200" dirty="0">
              <a:solidFill>
                <a:srgbClr val="002060"/>
              </a:solidFill>
              <a:latin typeface="+mn-lt"/>
              <a:cs typeface="Calibri" panose="020F0502020204030204" pitchFamily="34" charset="0"/>
            </a:rPr>
            <a:t>hospodaření  s finančními prostředky, péče o svěřený majetek, výsledky externí kontrolní činnosti zřizovatele a dalších kontrolních orgánů, granty</a:t>
          </a:r>
          <a:r>
            <a:rPr lang="cs-CZ" altLang="cs-CZ" sz="1600" kern="1200" dirty="0">
              <a:solidFill>
                <a:srgbClr val="002060"/>
              </a:solidFill>
              <a:latin typeface="+mn-lt"/>
              <a:cs typeface="Calibri" panose="020F0502020204030204" pitchFamily="34" charset="0"/>
            </a:rPr>
            <a:t>, projekty, …</a:t>
          </a:r>
          <a:endParaRPr lang="cs-CZ" sz="1600" kern="1200" dirty="0">
            <a:solidFill>
              <a:srgbClr val="002060"/>
            </a:solidFill>
            <a:latin typeface="+mn-lt"/>
            <a:cs typeface="Calibri" panose="020F0502020204030204" pitchFamily="34" charset="0"/>
          </a:endParaRPr>
        </a:p>
      </dsp:txBody>
      <dsp:txXfrm rot="-5400000">
        <a:off x="829098" y="4316502"/>
        <a:ext cx="9858469" cy="694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D5EA1-9EB3-4399-A3C7-C71676A64063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318DE-2047-487F-971A-0349F817E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5685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96261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8A3E405-0FAF-4BA7-894F-F198496ACF1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4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Zástupný symbol pro poznámky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cs-CZ">
              <a:latin typeface="Calibri" panose="020F0502020204030204" pitchFamily="34" charset="0"/>
            </a:endParaRPr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F97AFB-6FD2-491C-91FF-9569A37774FE}" type="slidenum">
              <a:rPr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20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Zástupný symbol pro poznámky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cs-CZ">
              <a:latin typeface="Calibri" panose="020F0502020204030204" pitchFamily="34" charset="0"/>
            </a:endParaRPr>
          </a:p>
        </p:txBody>
      </p:sp>
      <p:sp>
        <p:nvSpPr>
          <p:cNvPr id="35844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4CB196-9F9A-423E-B1CE-44A0CAD9920E}" type="slidenum">
              <a:rPr lang="en-US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57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96261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A3CDED4-AE8E-4B59-84E4-EF174691E55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10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Zástupný symbol pro poznámky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cs-CZ">
              <a:latin typeface="Calibri" panose="020F0502020204030204" pitchFamily="34" charset="0"/>
            </a:endParaRPr>
          </a:p>
        </p:txBody>
      </p:sp>
      <p:sp>
        <p:nvSpPr>
          <p:cNvPr id="18436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ED65F1-71B9-45DC-B92A-AD74E82EB22F}" type="slidenum">
              <a:rPr lang="en-US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64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Zástupný symbol pro poznámky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cs-CZ">
              <a:latin typeface="Calibri" panose="020F0502020204030204" pitchFamily="34" charset="0"/>
            </a:endParaRPr>
          </a:p>
        </p:txBody>
      </p:sp>
      <p:sp>
        <p:nvSpPr>
          <p:cNvPr id="20484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3ADF1A-F99C-4E1A-B99B-9579B5211886}" type="slidenum">
              <a:rPr lang="en-US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90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Zástupný symbol pro poznámky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cs-CZ">
              <a:latin typeface="Calibri" panose="020F0502020204030204" pitchFamily="34" charset="0"/>
            </a:endParaRPr>
          </a:p>
        </p:txBody>
      </p:sp>
      <p:sp>
        <p:nvSpPr>
          <p:cNvPr id="25604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494DE4-4AB9-4203-AD09-7047B24409BD}" type="slidenum">
              <a:rPr lang="en-US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01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Zástupný symbol pro poznámky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cs-CZ">
              <a:latin typeface="Calibri" panose="020F0502020204030204" pitchFamily="34" charset="0"/>
            </a:endParaRPr>
          </a:p>
        </p:txBody>
      </p:sp>
      <p:sp>
        <p:nvSpPr>
          <p:cNvPr id="29700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B8BB13-464C-4302-8A97-634C498366B2}" type="slidenum">
              <a:rPr lang="en-US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47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cs-CZ">
              <a:latin typeface="Calibri" panose="020F0502020204030204" pitchFamily="34" charset="0"/>
            </a:endParaRPr>
          </a:p>
        </p:txBody>
      </p:sp>
      <p:sp>
        <p:nvSpPr>
          <p:cNvPr id="31748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368F09-2653-4D07-B2DB-971648E943E8}" type="slidenum">
              <a:rPr lang="en-US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73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Zástupný symbol pro poznámky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cs-CZ">
              <a:latin typeface="Calibri" panose="020F0502020204030204" pitchFamily="34" charset="0"/>
            </a:endParaRPr>
          </a:p>
        </p:txBody>
      </p:sp>
      <p:sp>
        <p:nvSpPr>
          <p:cNvPr id="33796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DB10EC-7EB3-4741-BD11-39646F119A50}" type="slidenum">
              <a:rPr lang="en-US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62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Zástupný symbol pro poznámky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cs-CZ">
              <a:latin typeface="Calibri" panose="020F0502020204030204" pitchFamily="34" charset="0"/>
            </a:endParaRPr>
          </a:p>
        </p:txBody>
      </p:sp>
      <p:sp>
        <p:nvSpPr>
          <p:cNvPr id="33796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DB10EC-7EB3-4741-BD11-39646F119A50}" type="slidenum">
              <a:rPr lang="en-US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84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Zástupný symbol pro poznámky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cs-CZ">
              <a:latin typeface="Calibri" panose="020F0502020204030204" pitchFamily="34" charset="0"/>
            </a:endParaRPr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F97AFB-6FD2-491C-91FF-9569A37774FE}" type="slidenum">
              <a:rPr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967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D25E-4203-4C3E-8B56-3B359C141F8E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194E-3633-428A-9AE4-F8FC073D7F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52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D25E-4203-4C3E-8B56-3B359C141F8E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194E-3633-428A-9AE4-F8FC073D7F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49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D25E-4203-4C3E-8B56-3B359C141F8E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194E-3633-428A-9AE4-F8FC073D7F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68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D25E-4203-4C3E-8B56-3B359C141F8E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194E-3633-428A-9AE4-F8FC073D7F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781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D25E-4203-4C3E-8B56-3B359C141F8E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194E-3633-428A-9AE4-F8FC073D7F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08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D25E-4203-4C3E-8B56-3B359C141F8E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194E-3633-428A-9AE4-F8FC073D7F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959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D25E-4203-4C3E-8B56-3B359C141F8E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194E-3633-428A-9AE4-F8FC073D7F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55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D25E-4203-4C3E-8B56-3B359C141F8E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194E-3633-428A-9AE4-F8FC073D7F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19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D25E-4203-4C3E-8B56-3B359C141F8E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194E-3633-428A-9AE4-F8FC073D7F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6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D25E-4203-4C3E-8B56-3B359C141F8E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194E-3633-428A-9AE4-F8FC073D7F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78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D25E-4203-4C3E-8B56-3B359C141F8E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194E-3633-428A-9AE4-F8FC073D7F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3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D25E-4203-4C3E-8B56-3B359C141F8E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3194E-3633-428A-9AE4-F8FC073D7F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28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AKTUAL%202019%20metodika.svazkove.skoly.2019.pdf" TargetMode="External"/><Relationship Id="rId2" Type="http://schemas.openxmlformats.org/officeDocument/2006/relationships/hyperlink" Target="http://www.msmt.cz/vzdelavani/skolstvi-v-cr/ekonomika-skolstvi/metodicky-pokyn-ke-svazkovym-skola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seznam_osob_a_editoru_ros.xlsx" TargetMode="External"/><Relationship Id="rId2" Type="http://schemas.openxmlformats.org/officeDocument/2006/relationships/hyperlink" Target="https://www.czso.cz/csu/czso/editori-ro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codexis.cz/doc/CR/11200#L3165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AKTUAL%20Metodicky&#769;%20vy&#769;klad%20k%20odme&#780;n&#780;ova&#769;ni&#769;%202019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dokumenty-3/metodicky-vyklad-k-odmenovani?highlightWords=metodick%C3%BD+v%C3%BDklad+odm%C4%9B%C5%88ov%C3%A1n%C3%AD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Stanovisko%20MV%20k%20ve&#345;ejnospr&#225;vn&#237;%20kontrole%20z&#345;izovatele%20v&#367;&#269;i%20PO.pdf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k.cz/" TargetMode="External"/><Relationship Id="rId2" Type="http://schemas.openxmlformats.org/officeDocument/2006/relationships/hyperlink" Target="mailto:holy@visk.cz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vavrinkova@kr-s.cz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348463" y="1233017"/>
            <a:ext cx="9343292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cs-CZ" sz="2400" b="1" dirty="0">
              <a:solidFill>
                <a:srgbClr val="0066FF"/>
              </a:solidFill>
            </a:endParaRPr>
          </a:p>
          <a:p>
            <a:pPr algn="ctr" eaLnBrk="1" hangingPunct="1">
              <a:defRPr/>
            </a:pPr>
            <a:r>
              <a:rPr lang="cs-CZ" sz="2400" b="1" dirty="0">
                <a:solidFill>
                  <a:srgbClr val="002060"/>
                </a:solidFill>
              </a:rPr>
              <a:t>KOMPETENCE  ÚZEMNÍCH  SAMOSPRÁVNÝCH  CELKŮ </a:t>
            </a:r>
          </a:p>
          <a:p>
            <a:pPr algn="ctr" eaLnBrk="1" hangingPunct="1">
              <a:defRPr/>
            </a:pPr>
            <a:r>
              <a:rPr lang="cs-CZ" sz="2400" b="1" dirty="0">
                <a:solidFill>
                  <a:srgbClr val="002060"/>
                </a:solidFill>
              </a:rPr>
              <a:t>K JIMI ZŘIZOVANÝM </a:t>
            </a:r>
          </a:p>
          <a:p>
            <a:pPr algn="ctr" eaLnBrk="1" hangingPunct="1">
              <a:defRPr/>
            </a:pPr>
            <a:r>
              <a:rPr lang="cs-CZ" sz="2400" b="1" dirty="0">
                <a:solidFill>
                  <a:srgbClr val="002060"/>
                </a:solidFill>
              </a:rPr>
              <a:t>ŠKOLÁM A ŠKOLSKÝM ZAŘÍZENÍM</a:t>
            </a:r>
          </a:p>
          <a:p>
            <a:pPr algn="ctr">
              <a:defRPr/>
            </a:pPr>
            <a:endParaRPr lang="cs-CZ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cs-CZ" dirty="0">
                <a:solidFill>
                  <a:srgbClr val="002060"/>
                </a:solidFill>
              </a:rPr>
              <a:t>( Vztahy zřizovatele /ÚSC – obec, kraj/ k jím zřizované organizaci v oblasti školství )</a:t>
            </a:r>
          </a:p>
          <a:p>
            <a:pPr algn="ctr" eaLnBrk="1" hangingPunct="1">
              <a:defRPr/>
            </a:pPr>
            <a:endParaRPr lang="cs-CZ" sz="800" b="1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cs-CZ" b="1" dirty="0">
              <a:solidFill>
                <a:srgbClr val="00679B"/>
              </a:solidFill>
            </a:endParaRPr>
          </a:p>
          <a:p>
            <a:pPr algn="ctr" eaLnBrk="1" hangingPunct="1">
              <a:defRPr/>
            </a:pPr>
            <a:endParaRPr lang="cs-CZ" b="1" dirty="0">
              <a:solidFill>
                <a:srgbClr val="00679B"/>
              </a:solidFill>
            </a:endParaRPr>
          </a:p>
          <a:p>
            <a:pPr algn="ctr" eaLnBrk="1" hangingPunct="1">
              <a:defRPr/>
            </a:pPr>
            <a:endParaRPr lang="cs-CZ" sz="1400" b="1" dirty="0">
              <a:solidFill>
                <a:srgbClr val="00679B"/>
              </a:solidFill>
            </a:endParaRPr>
          </a:p>
          <a:p>
            <a:pPr algn="ctr" eaLnBrk="1" hangingPunct="1">
              <a:defRPr/>
            </a:pPr>
            <a:r>
              <a:rPr lang="cs-CZ" sz="1400" b="1" dirty="0">
                <a:solidFill>
                  <a:srgbClr val="00679B"/>
                </a:solidFill>
              </a:rPr>
              <a:t>AKTUÁLNÍ   PROBLEMATIKA</a:t>
            </a:r>
          </a:p>
          <a:p>
            <a:pPr algn="ctr" eaLnBrk="1" hangingPunct="1">
              <a:defRPr/>
            </a:pPr>
            <a:r>
              <a:rPr lang="cs-CZ" sz="1400" b="1" dirty="0">
                <a:solidFill>
                  <a:srgbClr val="00679B"/>
                </a:solidFill>
              </a:rPr>
              <a:t>březen 2022</a:t>
            </a:r>
          </a:p>
          <a:p>
            <a:pPr algn="ctr" eaLnBrk="1" hangingPunct="1">
              <a:defRPr/>
            </a:pPr>
            <a:endParaRPr lang="cs-CZ" b="1" dirty="0">
              <a:solidFill>
                <a:srgbClr val="00679B"/>
              </a:solidFill>
            </a:endParaRPr>
          </a:p>
          <a:p>
            <a:pPr algn="ctr" eaLnBrk="1" hangingPunct="1">
              <a:defRPr/>
            </a:pPr>
            <a:endParaRPr lang="cs-CZ" b="1" dirty="0">
              <a:solidFill>
                <a:srgbClr val="00679B"/>
              </a:solidFill>
            </a:endParaRPr>
          </a:p>
          <a:p>
            <a:pPr algn="ctr" eaLnBrk="1" hangingPunct="1">
              <a:defRPr/>
            </a:pPr>
            <a:r>
              <a:rPr lang="cs-CZ" b="1" dirty="0">
                <a:solidFill>
                  <a:srgbClr val="002060"/>
                </a:solidFill>
              </a:rPr>
              <a:t>Mgr. Jiří Holý </a:t>
            </a:r>
          </a:p>
          <a:p>
            <a:pPr algn="ctr" eaLnBrk="1" hangingPunct="1">
              <a:defRPr/>
            </a:pPr>
            <a:r>
              <a:rPr lang="cs-CZ" b="1" dirty="0">
                <a:solidFill>
                  <a:srgbClr val="002060"/>
                </a:solidFill>
              </a:rPr>
              <a:t>Mgr. Ingrid </a:t>
            </a:r>
            <a:r>
              <a:rPr lang="cs-CZ" b="1" dirty="0" err="1">
                <a:solidFill>
                  <a:srgbClr val="002060"/>
                </a:solidFill>
              </a:rPr>
              <a:t>Vavřínková</a:t>
            </a:r>
            <a:endParaRPr lang="cs-CZ" b="1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cs-CZ" sz="2000" b="1" dirty="0">
              <a:solidFill>
                <a:srgbClr val="227BB8"/>
              </a:solidFill>
            </a:endParaRPr>
          </a:p>
          <a:p>
            <a:pPr algn="ctr" eaLnBrk="1" hangingPunct="1">
              <a:defRPr/>
            </a:pP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144884" y="3433619"/>
            <a:ext cx="3750450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b="1" u="sng" dirty="0">
                <a:solidFill>
                  <a:srgbClr val="0070C0"/>
                </a:solidFill>
              </a:rPr>
              <a:t>…aneb „ CO  Z/MŮŽE  ZŘIZOVATEL “…</a:t>
            </a:r>
          </a:p>
        </p:txBody>
      </p:sp>
    </p:spTree>
    <p:extLst>
      <p:ext uri="{BB962C8B-B14F-4D97-AF65-F5344CB8AC3E}">
        <p14:creationId xmlns:p14="http://schemas.microsoft.com/office/powerpoint/2010/main" val="413724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ovéPole 2"/>
          <p:cNvSpPr txBox="1">
            <a:spLocks noChangeArrowheads="1"/>
          </p:cNvSpPr>
          <p:nvPr/>
        </p:nvSpPr>
        <p:spPr bwMode="auto">
          <a:xfrm>
            <a:off x="814647" y="228639"/>
            <a:ext cx="106652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ZÁKLADNÍ KOMPETENCE ÚSC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JEJICH ODPOVĚDNOST JAKO ZŘIZOVATELŮ ŠKOL DLE ŠKOLSKÉHO ZÁKONA</a:t>
            </a:r>
            <a:endParaRPr lang="cs-CZ" altLang="cs-CZ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6259481" y="1026530"/>
            <a:ext cx="5361710" cy="218521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 178 ŠZ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 </a:t>
            </a:r>
            <a:r>
              <a:rPr lang="cs-CZ" alt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OBEC je povinna ZAJISTIT</a:t>
            </a:r>
            <a:r>
              <a:rPr lang="cs-CZ" altLang="cs-CZ" sz="1600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podmínky pro </a:t>
            </a:r>
            <a:r>
              <a:rPr lang="cs-CZ" alt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plnění povinné školní   docházky</a:t>
            </a:r>
            <a:r>
              <a:rPr lang="cs-CZ" altLang="cs-CZ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dětí s místem trvalého  pobytu na jejím území …….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OBEC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a) </a:t>
            </a:r>
            <a:r>
              <a:rPr lang="cs-CZ" altLang="cs-CZ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zřizuje a zrušuje základní školu</a:t>
            </a: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nebo</a:t>
            </a:r>
            <a:b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b) </a:t>
            </a:r>
            <a:r>
              <a:rPr lang="cs-CZ" altLang="cs-CZ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zajišťuje plnění povinné školní docházky v základní škole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zřizované jinou   obcí </a:t>
            </a: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nebo svazkem obcí.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814647" y="1026530"/>
            <a:ext cx="5361710" cy="23083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 177 ŠZ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Územní samosprávu ve školství vykonávají:    a) OBEC,     b) KRAJ</a:t>
            </a:r>
            <a:endParaRPr lang="cs-CZ" altLang="cs-CZ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………….</a:t>
            </a:r>
            <a:r>
              <a:rPr lang="cs-CZ" altLang="cs-CZ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dbá </a:t>
            </a: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obec a kraj zejména </a:t>
            </a:r>
            <a:r>
              <a:rPr lang="cs-CZ" altLang="cs-CZ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a) </a:t>
            </a:r>
            <a:r>
              <a:rPr lang="cs-CZ" altLang="cs-CZ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soulad rozvoje vzdělávání a školských služeb se zájmy občanů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obce a kraje, s potřebami trhu práce, s demografickým vývojem a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rozvojem svého území,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b) </a:t>
            </a:r>
            <a:r>
              <a:rPr lang="cs-CZ" altLang="cs-CZ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dostupnost</a:t>
            </a: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vzdělávání a školských služeb podle místních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podmínek</a:t>
            </a: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814647" y="3363304"/>
            <a:ext cx="5368781" cy="28777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 179 ŠZ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cs-CZ" altLang="cs-CZ" sz="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 </a:t>
            </a:r>
            <a:r>
              <a:rPr lang="cs-CZ" alt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OBEC nebo svazek obcí zřizuje a zrušuje</a:t>
            </a:r>
            <a:b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a) </a:t>
            </a:r>
            <a:r>
              <a:rPr lang="cs-CZ" altLang="cs-CZ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mateřské školy,</a:t>
            </a:r>
            <a:b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b) mateřské školy s vyučovacím jazykem národnostní menšiny…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c) zařízení školního stravování….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cs-CZ" altLang="cs-CZ" sz="5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 </a:t>
            </a:r>
            <a:r>
              <a:rPr lang="cs-CZ" alt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OBEC je povinna ZAJISTIT</a:t>
            </a:r>
            <a:r>
              <a:rPr lang="cs-CZ" altLang="cs-CZ" sz="1600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podmínky pro </a:t>
            </a:r>
            <a:r>
              <a:rPr lang="cs-CZ" alt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předškolní vzdělávání dětí</a:t>
            </a: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přednostně přijímaných  </a:t>
            </a:r>
            <a:r>
              <a:rPr lang="cs-CZ" altLang="cs-CZ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podle § 34  odst. 3 ŠZ</a:t>
            </a: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Za tímto účelem obec</a:t>
            </a:r>
            <a:b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a) </a:t>
            </a:r>
            <a:r>
              <a:rPr lang="cs-CZ" altLang="cs-CZ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zřídí mateřskou školu</a:t>
            </a: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nebo</a:t>
            </a:r>
            <a:b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b) </a:t>
            </a:r>
            <a:r>
              <a:rPr lang="cs-CZ" altLang="cs-CZ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zajistí předškolní vzdělávání v MŠ zřizované jinou obcí</a:t>
            </a: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nebo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svazkem obcí </a:t>
            </a: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6259481" y="3363304"/>
            <a:ext cx="5361710" cy="284693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 181 ŠZ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cs-CZ" altLang="cs-CZ" sz="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0"/>
              </a:spcBef>
              <a:buFontTx/>
              <a:buAutoNum type="arabicParenBoth"/>
              <a:defRPr/>
            </a:pP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KRAJ je povinen ZAJISTIT </a:t>
            </a: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podmínky pro </a:t>
            </a: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uskutečňování středního a vyššího odborného   vzdělávání</a:t>
            </a: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vzdělávání dětí, žáků a studentů se speciálními vzdělávacími potřebami,  ZUŠ, atd. ……..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Za tímto účelem KRAJ zřizuje a zrušuje</a:t>
            </a:r>
            <a:br>
              <a:rPr lang="cs-CZ" altLang="cs-CZ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a) </a:t>
            </a:r>
            <a:r>
              <a:rPr lang="cs-CZ" altLang="cs-CZ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střední školy,</a:t>
            </a:r>
            <a:b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b) </a:t>
            </a:r>
            <a:r>
              <a:rPr lang="cs-CZ" altLang="cs-CZ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vyšší odborné školy</a:t>
            </a: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atd.…..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cs-CZ" altLang="cs-CZ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cs-CZ" altLang="cs-CZ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Volný tvar 7">
            <a:extLst>
              <a:ext uri="{FF2B5EF4-FFF2-40B4-BE49-F238E27FC236}">
                <a16:creationId xmlns:a16="http://schemas.microsoft.com/office/drawing/2014/main" id="{9DA0C700-5B4E-AD4D-995B-7011901F900A}"/>
              </a:ext>
            </a:extLst>
          </p:cNvPr>
          <p:cNvSpPr/>
          <p:nvPr/>
        </p:nvSpPr>
        <p:spPr>
          <a:xfrm>
            <a:off x="10535724" y="1344437"/>
            <a:ext cx="724205" cy="774700"/>
          </a:xfrm>
          <a:custGeom>
            <a:avLst/>
            <a:gdLst>
              <a:gd name="connsiteX0" fmla="*/ 0 w 858927"/>
              <a:gd name="connsiteY0" fmla="*/ 296537 h 561547"/>
              <a:gd name="connsiteX1" fmla="*/ 167268 w 858927"/>
              <a:gd name="connsiteY1" fmla="*/ 553015 h 561547"/>
              <a:gd name="connsiteX2" fmla="*/ 836341 w 858927"/>
              <a:gd name="connsiteY2" fmla="*/ 17756 h 561547"/>
              <a:gd name="connsiteX3" fmla="*/ 713678 w 858927"/>
              <a:gd name="connsiteY3" fmla="*/ 118117 h 561547"/>
              <a:gd name="connsiteX4" fmla="*/ 713678 w 858927"/>
              <a:gd name="connsiteY4" fmla="*/ 118117 h 561547"/>
              <a:gd name="connsiteX5" fmla="*/ 613317 w 858927"/>
              <a:gd name="connsiteY5" fmla="*/ 218478 h 561547"/>
              <a:gd name="connsiteX6" fmla="*/ 613317 w 858927"/>
              <a:gd name="connsiteY6" fmla="*/ 218478 h 56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927" h="561547">
                <a:moveTo>
                  <a:pt x="0" y="296537"/>
                </a:moveTo>
                <a:cubicBezTo>
                  <a:pt x="13939" y="448007"/>
                  <a:pt x="27878" y="599478"/>
                  <a:pt x="167268" y="553015"/>
                </a:cubicBezTo>
                <a:cubicBezTo>
                  <a:pt x="306658" y="506552"/>
                  <a:pt x="745273" y="90239"/>
                  <a:pt x="836341" y="17756"/>
                </a:cubicBezTo>
                <a:cubicBezTo>
                  <a:pt x="927409" y="-54727"/>
                  <a:pt x="713678" y="118117"/>
                  <a:pt x="713678" y="118117"/>
                </a:cubicBezTo>
                <a:lnTo>
                  <a:pt x="713678" y="118117"/>
                </a:lnTo>
                <a:lnTo>
                  <a:pt x="613317" y="218478"/>
                </a:lnTo>
                <a:lnTo>
                  <a:pt x="613317" y="218478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>
            <a:extLst>
              <a:ext uri="{FF2B5EF4-FFF2-40B4-BE49-F238E27FC236}">
                <a16:creationId xmlns:a16="http://schemas.microsoft.com/office/drawing/2014/main" id="{036EF494-5F5B-0042-BD9B-2033B00F5FAB}"/>
              </a:ext>
            </a:extLst>
          </p:cNvPr>
          <p:cNvSpPr/>
          <p:nvPr/>
        </p:nvSpPr>
        <p:spPr>
          <a:xfrm>
            <a:off x="4803517" y="4786770"/>
            <a:ext cx="724205" cy="774700"/>
          </a:xfrm>
          <a:custGeom>
            <a:avLst/>
            <a:gdLst>
              <a:gd name="connsiteX0" fmla="*/ 0 w 858927"/>
              <a:gd name="connsiteY0" fmla="*/ 296537 h 561547"/>
              <a:gd name="connsiteX1" fmla="*/ 167268 w 858927"/>
              <a:gd name="connsiteY1" fmla="*/ 553015 h 561547"/>
              <a:gd name="connsiteX2" fmla="*/ 836341 w 858927"/>
              <a:gd name="connsiteY2" fmla="*/ 17756 h 561547"/>
              <a:gd name="connsiteX3" fmla="*/ 713678 w 858927"/>
              <a:gd name="connsiteY3" fmla="*/ 118117 h 561547"/>
              <a:gd name="connsiteX4" fmla="*/ 713678 w 858927"/>
              <a:gd name="connsiteY4" fmla="*/ 118117 h 561547"/>
              <a:gd name="connsiteX5" fmla="*/ 613317 w 858927"/>
              <a:gd name="connsiteY5" fmla="*/ 218478 h 561547"/>
              <a:gd name="connsiteX6" fmla="*/ 613317 w 858927"/>
              <a:gd name="connsiteY6" fmla="*/ 218478 h 56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927" h="561547">
                <a:moveTo>
                  <a:pt x="0" y="296537"/>
                </a:moveTo>
                <a:cubicBezTo>
                  <a:pt x="13939" y="448007"/>
                  <a:pt x="27878" y="599478"/>
                  <a:pt x="167268" y="553015"/>
                </a:cubicBezTo>
                <a:cubicBezTo>
                  <a:pt x="306658" y="506552"/>
                  <a:pt x="745273" y="90239"/>
                  <a:pt x="836341" y="17756"/>
                </a:cubicBezTo>
                <a:cubicBezTo>
                  <a:pt x="927409" y="-54727"/>
                  <a:pt x="713678" y="118117"/>
                  <a:pt x="713678" y="118117"/>
                </a:cubicBezTo>
                <a:lnTo>
                  <a:pt x="713678" y="118117"/>
                </a:lnTo>
                <a:lnTo>
                  <a:pt x="613317" y="218478"/>
                </a:lnTo>
                <a:lnTo>
                  <a:pt x="613317" y="218478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382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85042" y="2578753"/>
            <a:ext cx="10690167" cy="14619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RADĚ je VYHRAZENO</a:t>
            </a:r>
            <a:r>
              <a:rPr lang="cs-CZ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 = 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NELZE</a:t>
            </a:r>
            <a:r>
              <a:rPr lang="cs-CZ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PŘEDAT jinému orgánu)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(zejména):</a:t>
            </a: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102 odst. 2 z. o obcích  /   § 59 odst. 1 z. o krajích;  /   § 68 odst. 2 z. o HMP) </a:t>
            </a:r>
          </a:p>
          <a:p>
            <a:pPr>
              <a:defRPr/>
            </a:pPr>
            <a:endParaRPr lang="cs-CZ" sz="5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r>
              <a:rPr 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vykonávat zakladatelské a zřizovatelské funkce</a:t>
            </a:r>
            <a:r>
              <a:rPr 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 vztahu </a:t>
            </a:r>
            <a:r>
              <a:rPr 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právnickým osobám zřízeným ÚSC</a:t>
            </a:r>
            <a:r>
              <a:rPr 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tzn. např.:</a:t>
            </a:r>
          </a:p>
          <a:p>
            <a:pPr marL="1200150" lvl="2" indent="-285750"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cs-CZ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jmenovat a odvolávat jejich ředitele, provádět jejich hodnocení a odměňování</a:t>
            </a:r>
            <a:endParaRPr lang="cs-CZ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přijímat příslušná opatření k odstranění nedostatků </a:t>
            </a:r>
            <a:r>
              <a:rPr 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zjištěných kontrolní činností</a:t>
            </a:r>
            <a:endParaRPr lang="cs-CZ" sz="1600" b="1" dirty="0">
              <a:solidFill>
                <a:srgbClr val="002060"/>
              </a:solidFill>
            </a:endParaRP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785043" y="1084189"/>
            <a:ext cx="10690167" cy="11849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57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indent="0">
              <a:spcBef>
                <a:spcPct val="0"/>
              </a:spcBef>
              <a:buNone/>
            </a:pPr>
            <a:r>
              <a:rPr lang="cs-CZ" altLang="cs-CZ" sz="1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ZASTUPITELSTVU je VYHRAZENO</a:t>
            </a:r>
            <a:r>
              <a:rPr lang="cs-CZ" altLang="cs-CZ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 = 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NELZE</a:t>
            </a:r>
            <a:r>
              <a:rPr lang="cs-CZ" altLang="cs-CZ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PŘEDAT jinému orgánu)</a:t>
            </a:r>
            <a:r>
              <a:rPr lang="cs-CZ" altLang="cs-CZ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(zejména):</a:t>
            </a: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2" indent="0">
              <a:spcBef>
                <a:spcPct val="0"/>
              </a:spcBef>
              <a:buNone/>
            </a:pP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84 odst. 2 z. o obcích   /   § 35 odst. 2, § 36 odst. 1 z. o krajích   /   § 59 odst. 2 a 3 z. o HMP)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zřizovat a rušit  </a:t>
            </a: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právnické  osoby  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schvalovat  </a:t>
            </a: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jejich</a:t>
            </a: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zřizovací </a:t>
            </a: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nebo zakladatelské </a:t>
            </a: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listiny</a:t>
            </a:r>
          </a:p>
        </p:txBody>
      </p:sp>
      <p:sp>
        <p:nvSpPr>
          <p:cNvPr id="13318" name="TextovéPole 2"/>
          <p:cNvSpPr txBox="1">
            <a:spLocks noChangeArrowheads="1"/>
          </p:cNvSpPr>
          <p:nvPr/>
        </p:nvSpPr>
        <p:spPr bwMode="auto">
          <a:xfrm>
            <a:off x="785045" y="516588"/>
            <a:ext cx="106901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VYMEZENÍ KOMPETENCÍ ORGÁNŮ ÚSC</a:t>
            </a:r>
          </a:p>
        </p:txBody>
      </p:sp>
      <p:sp>
        <p:nvSpPr>
          <p:cNvPr id="3" name="Obdélník 2"/>
          <p:cNvSpPr/>
          <p:nvPr/>
        </p:nvSpPr>
        <p:spPr>
          <a:xfrm>
            <a:off x="785042" y="4350316"/>
            <a:ext cx="10690167" cy="12157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STAROSTOVI OBCE</a:t>
            </a:r>
            <a:r>
              <a:rPr lang="cs-CZ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které se rada nevolí</a:t>
            </a:r>
            <a:r>
              <a:rPr lang="cs-CZ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(méně jak 15 zastupitelů) (§ 99 odst. 3 z. o obcích)</a:t>
            </a:r>
            <a:r>
              <a:rPr lang="cs-CZ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svěřeny kompetence rady  </a:t>
            </a:r>
            <a:r>
              <a:rPr 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(§ 99 odst. 2 z. o obcích),</a:t>
            </a:r>
            <a:r>
              <a:rPr lang="cs-CZ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 NEJSOU VYHRAZENY ( = </a:t>
            </a:r>
            <a:r>
              <a:rPr lang="cs-CZ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LZE</a:t>
            </a:r>
            <a:r>
              <a:rPr lang="cs-CZ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PŘEDAT ZASTUPITELSTVU)</a:t>
            </a:r>
          </a:p>
          <a:p>
            <a:endParaRPr lang="cs-CZ" sz="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ZASTUPITELSTVO OBCE MŮŽE dle § 84 odst. 4 z. o obcích TUTO PRAVOMOC STAROSTY USNESENÍM VZTÁHNOUT NA SEBE </a:t>
            </a:r>
            <a:r>
              <a:rPr 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(lze zcela nebo jen vybrané úkony)</a:t>
            </a:r>
          </a:p>
        </p:txBody>
      </p:sp>
      <p:sp>
        <p:nvSpPr>
          <p:cNvPr id="6" name="Volný tvar 5">
            <a:extLst>
              <a:ext uri="{FF2B5EF4-FFF2-40B4-BE49-F238E27FC236}">
                <a16:creationId xmlns:a16="http://schemas.microsoft.com/office/drawing/2014/main" id="{AFAFCE02-452F-9A46-B556-EC41EBCECE68}"/>
              </a:ext>
            </a:extLst>
          </p:cNvPr>
          <p:cNvSpPr/>
          <p:nvPr/>
        </p:nvSpPr>
        <p:spPr>
          <a:xfrm>
            <a:off x="2143892" y="2527465"/>
            <a:ext cx="724205" cy="774700"/>
          </a:xfrm>
          <a:custGeom>
            <a:avLst/>
            <a:gdLst>
              <a:gd name="connsiteX0" fmla="*/ 0 w 858927"/>
              <a:gd name="connsiteY0" fmla="*/ 296537 h 561547"/>
              <a:gd name="connsiteX1" fmla="*/ 167268 w 858927"/>
              <a:gd name="connsiteY1" fmla="*/ 553015 h 561547"/>
              <a:gd name="connsiteX2" fmla="*/ 836341 w 858927"/>
              <a:gd name="connsiteY2" fmla="*/ 17756 h 561547"/>
              <a:gd name="connsiteX3" fmla="*/ 713678 w 858927"/>
              <a:gd name="connsiteY3" fmla="*/ 118117 h 561547"/>
              <a:gd name="connsiteX4" fmla="*/ 713678 w 858927"/>
              <a:gd name="connsiteY4" fmla="*/ 118117 h 561547"/>
              <a:gd name="connsiteX5" fmla="*/ 613317 w 858927"/>
              <a:gd name="connsiteY5" fmla="*/ 218478 h 561547"/>
              <a:gd name="connsiteX6" fmla="*/ 613317 w 858927"/>
              <a:gd name="connsiteY6" fmla="*/ 218478 h 56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927" h="561547">
                <a:moveTo>
                  <a:pt x="0" y="296537"/>
                </a:moveTo>
                <a:cubicBezTo>
                  <a:pt x="13939" y="448007"/>
                  <a:pt x="27878" y="599478"/>
                  <a:pt x="167268" y="553015"/>
                </a:cubicBezTo>
                <a:cubicBezTo>
                  <a:pt x="306658" y="506552"/>
                  <a:pt x="745273" y="90239"/>
                  <a:pt x="836341" y="17756"/>
                </a:cubicBezTo>
                <a:cubicBezTo>
                  <a:pt x="927409" y="-54727"/>
                  <a:pt x="713678" y="118117"/>
                  <a:pt x="713678" y="118117"/>
                </a:cubicBezTo>
                <a:lnTo>
                  <a:pt x="713678" y="118117"/>
                </a:lnTo>
                <a:lnTo>
                  <a:pt x="613317" y="218478"/>
                </a:lnTo>
                <a:lnTo>
                  <a:pt x="613317" y="218478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>
            <a:extLst>
              <a:ext uri="{FF2B5EF4-FFF2-40B4-BE49-F238E27FC236}">
                <a16:creationId xmlns:a16="http://schemas.microsoft.com/office/drawing/2014/main" id="{E126DEC0-189A-8044-BD60-425F114D69F6}"/>
              </a:ext>
            </a:extLst>
          </p:cNvPr>
          <p:cNvSpPr/>
          <p:nvPr/>
        </p:nvSpPr>
        <p:spPr>
          <a:xfrm>
            <a:off x="5371795" y="4570824"/>
            <a:ext cx="724205" cy="774700"/>
          </a:xfrm>
          <a:custGeom>
            <a:avLst/>
            <a:gdLst>
              <a:gd name="connsiteX0" fmla="*/ 0 w 858927"/>
              <a:gd name="connsiteY0" fmla="*/ 296537 h 561547"/>
              <a:gd name="connsiteX1" fmla="*/ 167268 w 858927"/>
              <a:gd name="connsiteY1" fmla="*/ 553015 h 561547"/>
              <a:gd name="connsiteX2" fmla="*/ 836341 w 858927"/>
              <a:gd name="connsiteY2" fmla="*/ 17756 h 561547"/>
              <a:gd name="connsiteX3" fmla="*/ 713678 w 858927"/>
              <a:gd name="connsiteY3" fmla="*/ 118117 h 561547"/>
              <a:gd name="connsiteX4" fmla="*/ 713678 w 858927"/>
              <a:gd name="connsiteY4" fmla="*/ 118117 h 561547"/>
              <a:gd name="connsiteX5" fmla="*/ 613317 w 858927"/>
              <a:gd name="connsiteY5" fmla="*/ 218478 h 561547"/>
              <a:gd name="connsiteX6" fmla="*/ 613317 w 858927"/>
              <a:gd name="connsiteY6" fmla="*/ 218478 h 56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927" h="561547">
                <a:moveTo>
                  <a:pt x="0" y="296537"/>
                </a:moveTo>
                <a:cubicBezTo>
                  <a:pt x="13939" y="448007"/>
                  <a:pt x="27878" y="599478"/>
                  <a:pt x="167268" y="553015"/>
                </a:cubicBezTo>
                <a:cubicBezTo>
                  <a:pt x="306658" y="506552"/>
                  <a:pt x="745273" y="90239"/>
                  <a:pt x="836341" y="17756"/>
                </a:cubicBezTo>
                <a:cubicBezTo>
                  <a:pt x="927409" y="-54727"/>
                  <a:pt x="713678" y="118117"/>
                  <a:pt x="713678" y="118117"/>
                </a:cubicBezTo>
                <a:lnTo>
                  <a:pt x="713678" y="118117"/>
                </a:lnTo>
                <a:lnTo>
                  <a:pt x="613317" y="218478"/>
                </a:lnTo>
                <a:lnTo>
                  <a:pt x="613317" y="218478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53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3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délník 1"/>
          <p:cNvSpPr>
            <a:spLocks noChangeArrowheads="1"/>
          </p:cNvSpPr>
          <p:nvPr/>
        </p:nvSpPr>
        <p:spPr bwMode="auto">
          <a:xfrm>
            <a:off x="1797652" y="583169"/>
            <a:ext cx="8353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PRÁVNÍ POSTAVENÍ ŠKOL A ŠKOLSKÝCH ZAŘÍZENÍ</a:t>
            </a:r>
            <a:endParaRPr lang="cs-CZ" altLang="cs-CZ" sz="1400" dirty="0">
              <a:solidFill>
                <a:srgbClr val="00679B"/>
              </a:solidFill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876065" y="1926683"/>
            <a:ext cx="10457410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8  odst. 1 ŠZ 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KRAJ, OBEC </a:t>
            </a:r>
            <a:r>
              <a:rPr lang="cs-CZ" alt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dobrovolný svazek obcí, ……… </a:t>
            </a:r>
            <a:r>
              <a:rPr lang="cs-CZ" alt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zřizuje školy </a:t>
            </a:r>
            <a:r>
              <a:rPr lang="cs-CZ" alt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školská zařízení jako </a:t>
            </a:r>
            <a:r>
              <a:rPr lang="cs-CZ" altLang="cs-CZ" sz="18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školské právnické osoby </a:t>
            </a:r>
            <a:r>
              <a:rPr lang="cs-CZ" alt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1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dle ŠZ</a:t>
            </a:r>
            <a:r>
              <a:rPr lang="cs-CZ" alt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cs-CZ" alt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nebo </a:t>
            </a:r>
            <a:r>
              <a:rPr lang="cs-CZ" altLang="cs-CZ" sz="18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příspěvkové organizace</a:t>
            </a:r>
            <a:r>
              <a:rPr lang="cs-CZ" altLang="cs-CZ" sz="18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podle zvláštního právního předpisu. (</a:t>
            </a:r>
            <a:r>
              <a:rPr lang="cs-CZ" altLang="cs-CZ" sz="1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dle z. č. 250/2000 Sb.</a:t>
            </a:r>
            <a:r>
              <a:rPr lang="cs-CZ" alt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" name="Obdélník 1"/>
          <p:cNvSpPr/>
          <p:nvPr/>
        </p:nvSpPr>
        <p:spPr>
          <a:xfrm>
            <a:off x="876065" y="1168145"/>
            <a:ext cx="1045741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b="1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ŠKOLSKÝ ZÁKON NEUMOŽŇUJE EXISTENCI ŠKOLY BEZ PRÁVNÍ SUBJEKTIVITY</a:t>
            </a:r>
          </a:p>
        </p:txBody>
      </p:sp>
      <p:sp>
        <p:nvSpPr>
          <p:cNvPr id="7" name="Obdélník 4"/>
          <p:cNvSpPr>
            <a:spLocks noChangeArrowheads="1"/>
          </p:cNvSpPr>
          <p:nvPr/>
        </p:nvSpPr>
        <p:spPr bwMode="auto">
          <a:xfrm>
            <a:off x="876065" y="3886200"/>
            <a:ext cx="10457410" cy="28623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nebo ŠPO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Z pohledu vzdělávání zcela rovnocenné právní formy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cs-CZ" altLang="cs-CZ" sz="18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K 31.03.2022 dosud 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v rejstříku ŠPO zapsáno 375 škol a školských zařízení </a:t>
            </a:r>
            <a:r>
              <a:rPr lang="cs-CZ" altLang="cs-CZ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(většinově církevní a soukromé)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cs-CZ" altLang="cs-CZ" sz="18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Srovnání obou právních forem – viz metodika MŠMT: </a:t>
            </a:r>
          </a:p>
          <a:p>
            <a:pPr>
              <a:spcBef>
                <a:spcPct val="0"/>
              </a:spcBef>
              <a:buNone/>
            </a:pPr>
            <a:r>
              <a:rPr lang="cs-CZ" sz="1800" dirty="0">
                <a:latin typeface="+mn-lt"/>
                <a:hlinkClick r:id="rId2"/>
              </a:rPr>
              <a:t>http://www.msmt.cz/vzdelavani/skolstvi-v-cr/ekonomika-skolstvi/metodicky-pokyn-ke-svazkovym-skolam</a:t>
            </a:r>
            <a:endParaRPr lang="cs-CZ" sz="1800" dirty="0">
              <a:latin typeface="+mn-lt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  <a:hlinkClick r:id="rId3" action="ppaction://hlinkfile"/>
              </a:rPr>
              <a:t>AKTUAL 2019 metodika.svazkove.skoly.2019.pdf</a:t>
            </a:r>
            <a:endParaRPr lang="cs-CZ" altLang="cs-CZ" sz="18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Volný tvar 7">
            <a:extLst>
              <a:ext uri="{FF2B5EF4-FFF2-40B4-BE49-F238E27FC236}">
                <a16:creationId xmlns:a16="http://schemas.microsoft.com/office/drawing/2014/main" id="{84000026-73FA-9946-A483-6309A6016006}"/>
              </a:ext>
            </a:extLst>
          </p:cNvPr>
          <p:cNvSpPr/>
          <p:nvPr/>
        </p:nvSpPr>
        <p:spPr>
          <a:xfrm>
            <a:off x="9282111" y="1070021"/>
            <a:ext cx="724205" cy="774700"/>
          </a:xfrm>
          <a:custGeom>
            <a:avLst/>
            <a:gdLst>
              <a:gd name="connsiteX0" fmla="*/ 0 w 858927"/>
              <a:gd name="connsiteY0" fmla="*/ 296537 h 561547"/>
              <a:gd name="connsiteX1" fmla="*/ 167268 w 858927"/>
              <a:gd name="connsiteY1" fmla="*/ 553015 h 561547"/>
              <a:gd name="connsiteX2" fmla="*/ 836341 w 858927"/>
              <a:gd name="connsiteY2" fmla="*/ 17756 h 561547"/>
              <a:gd name="connsiteX3" fmla="*/ 713678 w 858927"/>
              <a:gd name="connsiteY3" fmla="*/ 118117 h 561547"/>
              <a:gd name="connsiteX4" fmla="*/ 713678 w 858927"/>
              <a:gd name="connsiteY4" fmla="*/ 118117 h 561547"/>
              <a:gd name="connsiteX5" fmla="*/ 613317 w 858927"/>
              <a:gd name="connsiteY5" fmla="*/ 218478 h 561547"/>
              <a:gd name="connsiteX6" fmla="*/ 613317 w 858927"/>
              <a:gd name="connsiteY6" fmla="*/ 218478 h 56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927" h="561547">
                <a:moveTo>
                  <a:pt x="0" y="296537"/>
                </a:moveTo>
                <a:cubicBezTo>
                  <a:pt x="13939" y="448007"/>
                  <a:pt x="27878" y="599478"/>
                  <a:pt x="167268" y="553015"/>
                </a:cubicBezTo>
                <a:cubicBezTo>
                  <a:pt x="306658" y="506552"/>
                  <a:pt x="745273" y="90239"/>
                  <a:pt x="836341" y="17756"/>
                </a:cubicBezTo>
                <a:cubicBezTo>
                  <a:pt x="927409" y="-54727"/>
                  <a:pt x="713678" y="118117"/>
                  <a:pt x="713678" y="118117"/>
                </a:cubicBezTo>
                <a:lnTo>
                  <a:pt x="713678" y="118117"/>
                </a:lnTo>
                <a:lnTo>
                  <a:pt x="613317" y="218478"/>
                </a:lnTo>
                <a:lnTo>
                  <a:pt x="613317" y="218478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>
            <a:extLst>
              <a:ext uri="{FF2B5EF4-FFF2-40B4-BE49-F238E27FC236}">
                <a16:creationId xmlns:a16="http://schemas.microsoft.com/office/drawing/2014/main" id="{6A7D9983-A331-FF4A-9DC1-8C97DE18239A}"/>
              </a:ext>
            </a:extLst>
          </p:cNvPr>
          <p:cNvSpPr/>
          <p:nvPr/>
        </p:nvSpPr>
        <p:spPr>
          <a:xfrm>
            <a:off x="6258692" y="4146626"/>
            <a:ext cx="724205" cy="774700"/>
          </a:xfrm>
          <a:custGeom>
            <a:avLst/>
            <a:gdLst>
              <a:gd name="connsiteX0" fmla="*/ 0 w 858927"/>
              <a:gd name="connsiteY0" fmla="*/ 296537 h 561547"/>
              <a:gd name="connsiteX1" fmla="*/ 167268 w 858927"/>
              <a:gd name="connsiteY1" fmla="*/ 553015 h 561547"/>
              <a:gd name="connsiteX2" fmla="*/ 836341 w 858927"/>
              <a:gd name="connsiteY2" fmla="*/ 17756 h 561547"/>
              <a:gd name="connsiteX3" fmla="*/ 713678 w 858927"/>
              <a:gd name="connsiteY3" fmla="*/ 118117 h 561547"/>
              <a:gd name="connsiteX4" fmla="*/ 713678 w 858927"/>
              <a:gd name="connsiteY4" fmla="*/ 118117 h 561547"/>
              <a:gd name="connsiteX5" fmla="*/ 613317 w 858927"/>
              <a:gd name="connsiteY5" fmla="*/ 218478 h 561547"/>
              <a:gd name="connsiteX6" fmla="*/ 613317 w 858927"/>
              <a:gd name="connsiteY6" fmla="*/ 218478 h 56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927" h="561547">
                <a:moveTo>
                  <a:pt x="0" y="296537"/>
                </a:moveTo>
                <a:cubicBezTo>
                  <a:pt x="13939" y="448007"/>
                  <a:pt x="27878" y="599478"/>
                  <a:pt x="167268" y="553015"/>
                </a:cubicBezTo>
                <a:cubicBezTo>
                  <a:pt x="306658" y="506552"/>
                  <a:pt x="745273" y="90239"/>
                  <a:pt x="836341" y="17756"/>
                </a:cubicBezTo>
                <a:cubicBezTo>
                  <a:pt x="927409" y="-54727"/>
                  <a:pt x="713678" y="118117"/>
                  <a:pt x="713678" y="118117"/>
                </a:cubicBezTo>
                <a:lnTo>
                  <a:pt x="713678" y="118117"/>
                </a:lnTo>
                <a:lnTo>
                  <a:pt x="613317" y="218478"/>
                </a:lnTo>
                <a:lnTo>
                  <a:pt x="613317" y="218478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36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auto">
          <a:xfrm>
            <a:off x="939875" y="2536448"/>
            <a:ext cx="10615352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Vydání zřizovací listiny </a:t>
            </a:r>
            <a:endParaRPr lang="cs-CZ" altLang="cs-CZ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ZL musí obsahovat </a:t>
            </a:r>
            <a:r>
              <a:rPr lang="cs-CZ" alt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povinné náležitosti: </a:t>
            </a:r>
          </a:p>
          <a:p>
            <a:pPr marL="1028700" lvl="1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18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 dle § 27 odst. 2 písm. a) – h) z. č. 250/2000 Sb</a:t>
            </a:r>
            <a:r>
              <a:rPr lang="cs-CZ" alt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/ </a:t>
            </a:r>
            <a:r>
              <a:rPr lang="cs-CZ" altLang="cs-CZ" sz="1800" b="1" dirty="0">
                <a:solidFill>
                  <a:srgbClr val="002060"/>
                </a:solidFill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ŠPO dle § 125 odst. 3 ŠZ </a:t>
            </a: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cs-CZ" altLang="cs-CZ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rozhodnutí o detailním popisu všech náležitostí nebo naopak o jednoduchosti textu ZL je zcela na zřizovateli</a:t>
            </a: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cs-CZ" altLang="cs-CZ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pravidla nad rámec ZL nebo v ZL neuvedená doporučeno řešit odkazem na směrnice zřizovatele, které jsou pro ředitele PO závazné (zejména u hospodaření s majetkem zřizovatele pokud nebyl předán do vlastnictví)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939875" y="1346770"/>
            <a:ext cx="10615352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2060"/>
                </a:solidFill>
              </a:rPr>
              <a:t>ROZHODNUTÍ ZASTUPITELSTVA O ZŘÍZENÍ ŠKOLY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(§ 84 odst. 2 </a:t>
            </a:r>
            <a:r>
              <a:rPr lang="cs-CZ" alt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 o obcích</a:t>
            </a:r>
            <a:r>
              <a:rPr lang="cs-CZ" alt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  /   § 35 odst. 2, § 36 odst. 1 z. </a:t>
            </a:r>
            <a:r>
              <a:rPr lang="cs-CZ" alt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krajích</a:t>
            </a:r>
            <a:r>
              <a:rPr lang="cs-CZ" alt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;)</a:t>
            </a:r>
            <a:r>
              <a:rPr lang="cs-CZ" altLang="cs-CZ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6" name="Volný tvar 5">
            <a:extLst>
              <a:ext uri="{FF2B5EF4-FFF2-40B4-BE49-F238E27FC236}">
                <a16:creationId xmlns:a16="http://schemas.microsoft.com/office/drawing/2014/main" id="{CC1831BE-38BC-E849-B6CA-F874713B5405}"/>
              </a:ext>
            </a:extLst>
          </p:cNvPr>
          <p:cNvSpPr/>
          <p:nvPr/>
        </p:nvSpPr>
        <p:spPr>
          <a:xfrm>
            <a:off x="9788907" y="2654300"/>
            <a:ext cx="724205" cy="774700"/>
          </a:xfrm>
          <a:custGeom>
            <a:avLst/>
            <a:gdLst>
              <a:gd name="connsiteX0" fmla="*/ 0 w 858927"/>
              <a:gd name="connsiteY0" fmla="*/ 296537 h 561547"/>
              <a:gd name="connsiteX1" fmla="*/ 167268 w 858927"/>
              <a:gd name="connsiteY1" fmla="*/ 553015 h 561547"/>
              <a:gd name="connsiteX2" fmla="*/ 836341 w 858927"/>
              <a:gd name="connsiteY2" fmla="*/ 17756 h 561547"/>
              <a:gd name="connsiteX3" fmla="*/ 713678 w 858927"/>
              <a:gd name="connsiteY3" fmla="*/ 118117 h 561547"/>
              <a:gd name="connsiteX4" fmla="*/ 713678 w 858927"/>
              <a:gd name="connsiteY4" fmla="*/ 118117 h 561547"/>
              <a:gd name="connsiteX5" fmla="*/ 613317 w 858927"/>
              <a:gd name="connsiteY5" fmla="*/ 218478 h 561547"/>
              <a:gd name="connsiteX6" fmla="*/ 613317 w 858927"/>
              <a:gd name="connsiteY6" fmla="*/ 218478 h 56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927" h="561547">
                <a:moveTo>
                  <a:pt x="0" y="296537"/>
                </a:moveTo>
                <a:cubicBezTo>
                  <a:pt x="13939" y="448007"/>
                  <a:pt x="27878" y="599478"/>
                  <a:pt x="167268" y="553015"/>
                </a:cubicBezTo>
                <a:cubicBezTo>
                  <a:pt x="306658" y="506552"/>
                  <a:pt x="745273" y="90239"/>
                  <a:pt x="836341" y="17756"/>
                </a:cubicBezTo>
                <a:cubicBezTo>
                  <a:pt x="927409" y="-54727"/>
                  <a:pt x="713678" y="118117"/>
                  <a:pt x="713678" y="118117"/>
                </a:cubicBezTo>
                <a:lnTo>
                  <a:pt x="713678" y="118117"/>
                </a:lnTo>
                <a:lnTo>
                  <a:pt x="613317" y="218478"/>
                </a:lnTo>
                <a:lnTo>
                  <a:pt x="613317" y="218478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299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3">
            <a:extLst>
              <a:ext uri="{FF2B5EF4-FFF2-40B4-BE49-F238E27FC236}">
                <a16:creationId xmlns:a16="http://schemas.microsoft.com/office/drawing/2014/main" id="{16F77B2B-038C-9B4D-A5C0-041FACF93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646" y="1674453"/>
            <a:ext cx="10555676" cy="4124206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endParaRPr lang="cs-CZ" sz="800" dirty="0"/>
          </a:p>
          <a:p>
            <a:pPr marL="342900" indent="-342900" algn="just">
              <a:buFontTx/>
              <a:buAutoNum type="alphaLcParenR"/>
              <a:defRPr/>
            </a:pPr>
            <a:r>
              <a:rPr 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úplný název zřizovatele, je-li jím obec, uvede se také její zařazení do okresu,</a:t>
            </a:r>
          </a:p>
          <a:p>
            <a:pPr marL="342900" indent="-342900" algn="just">
              <a:buFontTx/>
              <a:buAutoNum type="alphaLcParenR"/>
              <a:defRPr/>
            </a:pPr>
            <a:endParaRPr lang="cs-CZ" sz="5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lphaLcParenR" startAt="2"/>
              <a:defRPr/>
            </a:pPr>
            <a:r>
              <a:rPr 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název, sídlo PO a její identifikační číslo (poskytnuté správcem základního registru); název musí vylučovat možnost záměny s názvy jiných příspěvkových organizací</a:t>
            </a:r>
          </a:p>
          <a:p>
            <a:pPr marL="342900" indent="-342900" algn="just">
              <a:buFont typeface="+mj-lt"/>
              <a:buAutoNum type="alphaLcParenR" startAt="2"/>
              <a:defRPr/>
            </a:pPr>
            <a:endParaRPr lang="cs-CZ" sz="5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lphaLcParenR" startAt="2"/>
              <a:defRPr/>
            </a:pPr>
            <a:r>
              <a:rPr 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vymezení hlavního účelu a tomu odpovídajícího předmětu činnosti </a:t>
            </a:r>
            <a:r>
              <a:rPr lang="cs-CZ" sz="1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(…druhy škol, jejichž činnost vykonává,…) </a:t>
            </a:r>
          </a:p>
          <a:p>
            <a:pPr marL="342900" indent="-342900" algn="just">
              <a:buFont typeface="+mj-lt"/>
              <a:buAutoNum type="alphaLcParenR" startAt="2"/>
              <a:defRPr/>
            </a:pPr>
            <a:endParaRPr lang="cs-CZ" sz="5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lphaLcParenR" startAt="2"/>
              <a:defRPr/>
            </a:pPr>
            <a:r>
              <a:rPr lang="cs-CZ" sz="1600" dirty="0">
                <a:solidFill>
                  <a:srgbClr val="002060"/>
                </a:solidFill>
                <a:cs typeface="Calibri" panose="020F0502020204030204" pitchFamily="34" charset="0"/>
              </a:rPr>
              <a:t>označení statutárních orgánů a způsob, jakým vystupují jménem organizace</a:t>
            </a:r>
          </a:p>
          <a:p>
            <a:pPr algn="just">
              <a:defRPr/>
            </a:pPr>
            <a:r>
              <a:rPr 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Pozn.:</a:t>
            </a:r>
            <a:r>
              <a:rPr 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  <a:defRPr/>
            </a:pPr>
            <a:r>
              <a:rPr 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statutární orgán = ředitel </a:t>
            </a:r>
            <a:r>
              <a:rPr 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(odpovědnosti a povinnosti vyplývající zejména ze ŠZ a ZP)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lze </a:t>
            </a:r>
            <a:r>
              <a:rPr 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uvést do ZL oprávnění ředitele ustanovit zástupce </a:t>
            </a:r>
            <a:r>
              <a:rPr 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statutárního orgánu</a:t>
            </a:r>
            <a:endParaRPr lang="cs-CZ" sz="16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lphaLcParenR" startAt="2"/>
              <a:defRPr/>
            </a:pPr>
            <a:endParaRPr lang="cs-CZ" sz="16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lphaLcParenR" startAt="2"/>
              <a:defRPr/>
            </a:pPr>
            <a:r>
              <a:rPr 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vymezení majetku ve vlastnictví zřizovatele, který se příspěvkové organizaci předává k hospodaření</a:t>
            </a:r>
          </a:p>
          <a:p>
            <a:pPr marL="342900" indent="-342900" algn="just">
              <a:buFont typeface="+mj-lt"/>
              <a:buAutoNum type="alphaLcParenR" startAt="2"/>
              <a:defRPr/>
            </a:pPr>
            <a:endParaRPr lang="cs-CZ" altLang="cs-CZ" sz="5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lphaLcParenR" startAt="2"/>
              <a:defRPr/>
            </a:pP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vymezení práv, která organizaci umožní, aby se svěřeným majetkem mohla plnit hlavní účel k němuž byla zřízena</a:t>
            </a:r>
          </a:p>
          <a:p>
            <a:pPr marL="342900" indent="-342900" algn="just">
              <a:buFont typeface="+mj-lt"/>
              <a:buAutoNum type="alphaLcParenR" startAt="2"/>
              <a:defRPr/>
            </a:pPr>
            <a:endParaRPr lang="cs-CZ" altLang="cs-CZ" sz="5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lphaLcParenR" startAt="2"/>
              <a:defRPr/>
            </a:pP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okruhy doplňkové činnosti navazující na hlavní účel příspěvkové organizace, kterou jí  zřizovatel povolí…..</a:t>
            </a:r>
          </a:p>
          <a:p>
            <a:pPr marL="342900" indent="-342900" algn="just">
              <a:buFont typeface="+mj-lt"/>
              <a:buAutoNum type="alphaLcParenR" startAt="2"/>
              <a:defRPr/>
            </a:pPr>
            <a:endParaRPr lang="cs-CZ" altLang="cs-CZ" sz="5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lphaLcParenR" startAt="2"/>
              <a:defRPr/>
            </a:pPr>
            <a:r>
              <a:rPr lang="cs-CZ" altLang="cs-CZ" sz="1600" dirty="0">
                <a:solidFill>
                  <a:srgbClr val="002060"/>
                </a:solidFill>
                <a:cs typeface="Calibri" panose="020F0502020204030204" pitchFamily="34" charset="0"/>
              </a:rPr>
              <a:t>vymezení doby, na kterou je organizace zřízena </a:t>
            </a:r>
            <a:endParaRPr lang="cs-CZ" sz="16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lphaLcParenR" startAt="2"/>
              <a:defRPr/>
            </a:pPr>
            <a:endParaRPr lang="cs-CZ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1A89EF0D-B08D-E142-A674-9D5C4A269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856" y="924062"/>
            <a:ext cx="8396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ZÁKLADNÍ NÁLEŽITOSTI ZŘIZOVACÍ LISTINY</a:t>
            </a:r>
            <a:endParaRPr lang="cs-CZ" altLang="cs-CZ" sz="800" dirty="0">
              <a:solidFill>
                <a:srgbClr val="00679B"/>
              </a:solidFill>
            </a:endParaRPr>
          </a:p>
        </p:txBody>
      </p:sp>
      <p:sp>
        <p:nvSpPr>
          <p:cNvPr id="16" name="Volný tvar 15">
            <a:extLst>
              <a:ext uri="{FF2B5EF4-FFF2-40B4-BE49-F238E27FC236}">
                <a16:creationId xmlns:a16="http://schemas.microsoft.com/office/drawing/2014/main" id="{C3DA536E-1B15-354D-A114-1D816795BCCE}"/>
              </a:ext>
            </a:extLst>
          </p:cNvPr>
          <p:cNvSpPr/>
          <p:nvPr/>
        </p:nvSpPr>
        <p:spPr>
          <a:xfrm>
            <a:off x="9311608" y="3349206"/>
            <a:ext cx="724205" cy="774700"/>
          </a:xfrm>
          <a:custGeom>
            <a:avLst/>
            <a:gdLst>
              <a:gd name="connsiteX0" fmla="*/ 0 w 858927"/>
              <a:gd name="connsiteY0" fmla="*/ 296537 h 561547"/>
              <a:gd name="connsiteX1" fmla="*/ 167268 w 858927"/>
              <a:gd name="connsiteY1" fmla="*/ 553015 h 561547"/>
              <a:gd name="connsiteX2" fmla="*/ 836341 w 858927"/>
              <a:gd name="connsiteY2" fmla="*/ 17756 h 561547"/>
              <a:gd name="connsiteX3" fmla="*/ 713678 w 858927"/>
              <a:gd name="connsiteY3" fmla="*/ 118117 h 561547"/>
              <a:gd name="connsiteX4" fmla="*/ 713678 w 858927"/>
              <a:gd name="connsiteY4" fmla="*/ 118117 h 561547"/>
              <a:gd name="connsiteX5" fmla="*/ 613317 w 858927"/>
              <a:gd name="connsiteY5" fmla="*/ 218478 h 561547"/>
              <a:gd name="connsiteX6" fmla="*/ 613317 w 858927"/>
              <a:gd name="connsiteY6" fmla="*/ 218478 h 56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927" h="561547">
                <a:moveTo>
                  <a:pt x="0" y="296537"/>
                </a:moveTo>
                <a:cubicBezTo>
                  <a:pt x="13939" y="448007"/>
                  <a:pt x="27878" y="599478"/>
                  <a:pt x="167268" y="553015"/>
                </a:cubicBezTo>
                <a:cubicBezTo>
                  <a:pt x="306658" y="506552"/>
                  <a:pt x="745273" y="90239"/>
                  <a:pt x="836341" y="17756"/>
                </a:cubicBezTo>
                <a:cubicBezTo>
                  <a:pt x="927409" y="-54727"/>
                  <a:pt x="713678" y="118117"/>
                  <a:pt x="713678" y="118117"/>
                </a:cubicBezTo>
                <a:lnTo>
                  <a:pt x="713678" y="118117"/>
                </a:lnTo>
                <a:lnTo>
                  <a:pt x="613317" y="218478"/>
                </a:lnTo>
                <a:lnTo>
                  <a:pt x="613317" y="218478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96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831274" y="3459135"/>
            <a:ext cx="10656914" cy="738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141 – § 159a  ŠZ   ŠKOLSKÝ REJSTŘÍK</a:t>
            </a:r>
            <a:endParaRPr lang="cs-CZ" altLang="cs-CZ" sz="5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ctr">
              <a:spcBef>
                <a:spcPct val="0"/>
              </a:spcBef>
              <a:buNone/>
              <a:defRPr/>
            </a:pPr>
            <a:r>
              <a:rPr lang="cs-CZ" altLang="cs-CZ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ZÁPISEM  DO ŠKOLSKÉHO REJSTŘÍKU VZNIKÁ PRÁVO POSKYTOVAT VZDĚLÁVÁNÍ A ŠKOLSKÉ SLUŽBY A PRÁVO NA PŘIDĚLENÍ FINANČNÍCH PROSTŘEDKŮ ZE STÁTNÍHO ROZPOČTU </a:t>
            </a: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(§ 142 ŠZ) </a:t>
            </a:r>
          </a:p>
        </p:txBody>
      </p:sp>
      <p:sp>
        <p:nvSpPr>
          <p:cNvPr id="26627" name="TextovéPole 13"/>
          <p:cNvSpPr txBox="1">
            <a:spLocks noChangeArrowheads="1"/>
          </p:cNvSpPr>
          <p:nvPr/>
        </p:nvSpPr>
        <p:spPr bwMode="auto">
          <a:xfrm>
            <a:off x="1618168" y="489365"/>
            <a:ext cx="8567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ZÁPIS DO REJSTŘÍKŮ A EVIDENCE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831271" y="5222570"/>
            <a:ext cx="10656915" cy="27699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27 odst. 10 z. č. 250/2000 Sb.:  </a:t>
            </a:r>
            <a:r>
              <a:rPr lang="cs-CZ" altLang="cs-CZ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(zveřejnění informace o zřízení školy a organizačních  změnách do 15 dnů) – </a:t>
            </a:r>
            <a:r>
              <a:rPr lang="cs-CZ" altLang="cs-CZ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ÚSTŘEDNÍ VĚSTNÍK  ČESKÉ REPUBLIKY</a:t>
            </a:r>
            <a:r>
              <a:rPr lang="cs-CZ" altLang="cs-CZ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Obdélník 1"/>
          <p:cNvSpPr>
            <a:spLocks noChangeArrowheads="1"/>
          </p:cNvSpPr>
          <p:nvPr/>
        </p:nvSpPr>
        <p:spPr bwMode="auto">
          <a:xfrm>
            <a:off x="831271" y="5633472"/>
            <a:ext cx="10656915" cy="75405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27 odst. 12  z. č. 250/2000 Sb.:    OBCHODNÍ  REJSTŘÍK </a:t>
            </a:r>
            <a:r>
              <a:rPr lang="cs-CZ" altLang="cs-CZ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(vede rejstříkový soud)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5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200" i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Pozn.: tento zápis má </a:t>
            </a:r>
            <a:r>
              <a:rPr lang="cs-CZ" altLang="cs-CZ" sz="1200" b="1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pouze deklaratorní povahu </a:t>
            </a:r>
            <a:r>
              <a:rPr lang="cs-CZ" altLang="cs-CZ" sz="1200" i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měl by být postupně nahrazen zápisem v ROS</a:t>
            </a:r>
            <a:r>
              <a:rPr lang="cs-CZ" altLang="cs-CZ" sz="1400" i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2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vzniklé před účinností zákona č. 250/2000 Sb., nelze zapsat. Zápis se týká pouze PO nově vzniklých po tomto datu. 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831271" y="4331537"/>
            <a:ext cx="10656915" cy="7571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27 odst. 3 a 4 z. č. 250/2000 Sb.:    </a:t>
            </a:r>
            <a:r>
              <a:rPr lang="cs-CZ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Zřizovatel vede o všech jím zřízených příspěvkových organizacích evidenci. </a:t>
            </a:r>
            <a:r>
              <a:rPr lang="cs-CZ" altLang="cs-CZ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 je vedena zápise zřizovatelem do registru osob (ROS) – </a:t>
            </a:r>
            <a:r>
              <a:rPr lang="cs-CZ" altLang="cs-CZ" sz="12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editory pro zápis svých PO jsou obce a kraje. </a:t>
            </a:r>
          </a:p>
          <a:p>
            <a:pPr>
              <a:buFontTx/>
              <a:buNone/>
            </a:pPr>
            <a:endParaRPr lang="cs-CZ" altLang="cs-CZ" sz="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cs-CZ" altLang="cs-CZ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Pozn.: editorem pro zápis ŠPO je MŠMT.        Přehled všech osob a editorů</a:t>
            </a:r>
            <a:r>
              <a:rPr lang="cs-CZ" altLang="cs-CZ" sz="12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:  </a:t>
            </a:r>
            <a:r>
              <a:rPr lang="cs-CZ" sz="1200" dirty="0">
                <a:latin typeface="+mn-lt"/>
                <a:hlinkClick r:id="rId2"/>
              </a:rPr>
              <a:t>https://www.czso.cz/csu/czso/editori-ros</a:t>
            </a:r>
            <a:r>
              <a:rPr lang="cs-CZ" sz="1200" dirty="0">
                <a:latin typeface="+mn-lt"/>
              </a:rPr>
              <a:t>             </a:t>
            </a:r>
            <a:r>
              <a:rPr lang="cs-CZ" sz="1200" dirty="0">
                <a:latin typeface="+mn-lt"/>
                <a:hlinkClick r:id="rId3" action="ppaction://hlinkfile"/>
              </a:rPr>
              <a:t>seznam_osob_a_editoru_ros.xlsx</a:t>
            </a:r>
            <a:endParaRPr lang="cs-CZ" altLang="cs-CZ" sz="12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535912"/>
              </p:ext>
            </p:extLst>
          </p:nvPr>
        </p:nvGraphicFramePr>
        <p:xfrm>
          <a:off x="831273" y="1141675"/>
          <a:ext cx="10656915" cy="20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1752">
                  <a:extLst>
                    <a:ext uri="{9D8B030D-6E8A-4147-A177-3AD203B41FA5}">
                      <a16:colId xmlns:a16="http://schemas.microsoft.com/office/drawing/2014/main" val="1013251880"/>
                    </a:ext>
                  </a:extLst>
                </a:gridCol>
                <a:gridCol w="3125586">
                  <a:extLst>
                    <a:ext uri="{9D8B030D-6E8A-4147-A177-3AD203B41FA5}">
                      <a16:colId xmlns:a16="http://schemas.microsoft.com/office/drawing/2014/main" val="1909920969"/>
                    </a:ext>
                  </a:extLst>
                </a:gridCol>
                <a:gridCol w="2859577">
                  <a:extLst>
                    <a:ext uri="{9D8B030D-6E8A-4147-A177-3AD203B41FA5}">
                      <a16:colId xmlns:a16="http://schemas.microsoft.com/office/drawing/2014/main" val="4126159230"/>
                    </a:ext>
                  </a:extLst>
                </a:gridCol>
              </a:tblGrid>
              <a:tr h="264546">
                <a:tc>
                  <a:txBody>
                    <a:bodyPr/>
                    <a:lstStyle/>
                    <a:p>
                      <a:r>
                        <a:rPr lang="cs-CZ" sz="1200" dirty="0"/>
                        <a:t>Rejstřík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ŠPO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001262"/>
                  </a:ext>
                </a:extLst>
              </a:tr>
              <a:tr h="264546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rgbClr val="002060"/>
                          </a:solidFill>
                        </a:rPr>
                        <a:t>Školský rejstřík</a:t>
                      </a:r>
                      <a:r>
                        <a:rPr lang="cs-CZ" sz="1200" baseline="0" dirty="0">
                          <a:solidFill>
                            <a:srgbClr val="002060"/>
                          </a:solidFill>
                        </a:rPr>
                        <a:t> – část: rejstřík škol a školských zařízení </a:t>
                      </a:r>
                      <a:r>
                        <a:rPr lang="cs-CZ" sz="1200" b="1" baseline="0" dirty="0">
                          <a:solidFill>
                            <a:srgbClr val="FF0000"/>
                          </a:solidFill>
                        </a:rPr>
                        <a:t> (KONSTITUTIVNÍ)</a:t>
                      </a:r>
                      <a:endParaRPr lang="cs-CZ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rgbClr val="002060"/>
                          </a:solidFill>
                        </a:rPr>
                        <a:t>ANO   (zapíše KU / MŠMT)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rgbClr val="002060"/>
                          </a:solidFill>
                        </a:rPr>
                        <a:t>ANO   (zapíše MŠMT)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8933579"/>
                  </a:ext>
                </a:extLst>
              </a:tr>
              <a:tr h="264546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rgbClr val="002060"/>
                          </a:solidFill>
                        </a:rPr>
                        <a:t>Školský rejstřík – část: rejstřík školských právnických osob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rgbClr val="002060"/>
                          </a:solidFill>
                        </a:rPr>
                        <a:t>------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rgbClr val="002060"/>
                          </a:solidFill>
                        </a:rPr>
                        <a:t>ANO   (zapíše MŠMT)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0693902"/>
                  </a:ext>
                </a:extLst>
              </a:tr>
              <a:tr h="440910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rgbClr val="002060"/>
                          </a:solidFill>
                        </a:rPr>
                        <a:t>Registr</a:t>
                      </a:r>
                      <a:r>
                        <a:rPr lang="cs-CZ" sz="1200" baseline="0" dirty="0">
                          <a:solidFill>
                            <a:srgbClr val="002060"/>
                          </a:solidFill>
                        </a:rPr>
                        <a:t> osob (ROS) </a:t>
                      </a:r>
                      <a:r>
                        <a:rPr lang="cs-CZ" sz="1200" b="1" baseline="0" dirty="0">
                          <a:solidFill>
                            <a:srgbClr val="FF0000"/>
                          </a:solidFill>
                        </a:rPr>
                        <a:t>(ZÁKLADNÍ REGISTR) (přidělí IČO)</a:t>
                      </a:r>
                      <a:endParaRPr lang="cs-CZ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rgbClr val="002060"/>
                          </a:solidFill>
                        </a:rPr>
                        <a:t>ANO (zapíše</a:t>
                      </a:r>
                      <a:r>
                        <a:rPr lang="cs-CZ" sz="1200" baseline="0" dirty="0">
                          <a:solidFill>
                            <a:srgbClr val="002060"/>
                          </a:solidFill>
                        </a:rPr>
                        <a:t> přímo zřizovatel) </a:t>
                      </a:r>
                      <a:endParaRPr lang="cs-CZ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rgbClr val="002060"/>
                          </a:solidFill>
                        </a:rPr>
                        <a:t>ANO   (zapíše MŠMT)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1445982"/>
                  </a:ext>
                </a:extLst>
              </a:tr>
              <a:tr h="440910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rgbClr val="002060"/>
                          </a:solidFill>
                        </a:rPr>
                        <a:t>Obchodní</a:t>
                      </a:r>
                      <a:r>
                        <a:rPr lang="cs-CZ" sz="1200" baseline="0" dirty="0">
                          <a:solidFill>
                            <a:srgbClr val="002060"/>
                          </a:solidFill>
                        </a:rPr>
                        <a:t> rejstřík (rejstříkový soud) </a:t>
                      </a:r>
                      <a:r>
                        <a:rPr lang="cs-CZ" sz="1200" b="1" baseline="0" dirty="0">
                          <a:solidFill>
                            <a:srgbClr val="FF0000"/>
                          </a:solidFill>
                        </a:rPr>
                        <a:t>(DEKLARATORNÍ) = nemá žádné právní účinky</a:t>
                      </a:r>
                      <a:endParaRPr lang="cs-CZ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rgbClr val="002060"/>
                          </a:solidFill>
                        </a:rPr>
                        <a:t>ANO (zapíše rejstříkový soud)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rgbClr val="002060"/>
                          </a:solidFill>
                        </a:rPr>
                        <a:t>------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2032278"/>
                  </a:ext>
                </a:extLst>
              </a:tr>
              <a:tr h="324896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rgbClr val="002060"/>
                          </a:solidFill>
                        </a:rPr>
                        <a:t>Ústřední věstník (Ministerstvo spravedlnosti) (oznámení)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rgbClr val="002060"/>
                          </a:solidFill>
                        </a:rPr>
                        <a:t>ANO (uveřejní MS)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rgbClr val="002060"/>
                          </a:solidFill>
                        </a:rPr>
                        <a:t>------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4765633"/>
                  </a:ext>
                </a:extLst>
              </a:tr>
            </a:tbl>
          </a:graphicData>
        </a:graphic>
      </p:graphicFrame>
      <p:sp>
        <p:nvSpPr>
          <p:cNvPr id="9" name="Volný tvar 8">
            <a:extLst>
              <a:ext uri="{FF2B5EF4-FFF2-40B4-BE49-F238E27FC236}">
                <a16:creationId xmlns:a16="http://schemas.microsoft.com/office/drawing/2014/main" id="{86462B65-47F4-4B43-B53D-0CBAC7F39EE9}"/>
              </a:ext>
            </a:extLst>
          </p:cNvPr>
          <p:cNvSpPr/>
          <p:nvPr/>
        </p:nvSpPr>
        <p:spPr>
          <a:xfrm>
            <a:off x="11243647" y="3312676"/>
            <a:ext cx="724205" cy="774700"/>
          </a:xfrm>
          <a:custGeom>
            <a:avLst/>
            <a:gdLst>
              <a:gd name="connsiteX0" fmla="*/ 0 w 858927"/>
              <a:gd name="connsiteY0" fmla="*/ 296537 h 561547"/>
              <a:gd name="connsiteX1" fmla="*/ 167268 w 858927"/>
              <a:gd name="connsiteY1" fmla="*/ 553015 h 561547"/>
              <a:gd name="connsiteX2" fmla="*/ 836341 w 858927"/>
              <a:gd name="connsiteY2" fmla="*/ 17756 h 561547"/>
              <a:gd name="connsiteX3" fmla="*/ 713678 w 858927"/>
              <a:gd name="connsiteY3" fmla="*/ 118117 h 561547"/>
              <a:gd name="connsiteX4" fmla="*/ 713678 w 858927"/>
              <a:gd name="connsiteY4" fmla="*/ 118117 h 561547"/>
              <a:gd name="connsiteX5" fmla="*/ 613317 w 858927"/>
              <a:gd name="connsiteY5" fmla="*/ 218478 h 561547"/>
              <a:gd name="connsiteX6" fmla="*/ 613317 w 858927"/>
              <a:gd name="connsiteY6" fmla="*/ 218478 h 56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927" h="561547">
                <a:moveTo>
                  <a:pt x="0" y="296537"/>
                </a:moveTo>
                <a:cubicBezTo>
                  <a:pt x="13939" y="448007"/>
                  <a:pt x="27878" y="599478"/>
                  <a:pt x="167268" y="553015"/>
                </a:cubicBezTo>
                <a:cubicBezTo>
                  <a:pt x="306658" y="506552"/>
                  <a:pt x="745273" y="90239"/>
                  <a:pt x="836341" y="17756"/>
                </a:cubicBezTo>
                <a:cubicBezTo>
                  <a:pt x="927409" y="-54727"/>
                  <a:pt x="713678" y="118117"/>
                  <a:pt x="713678" y="118117"/>
                </a:cubicBezTo>
                <a:lnTo>
                  <a:pt x="713678" y="118117"/>
                </a:lnTo>
                <a:lnTo>
                  <a:pt x="613317" y="218478"/>
                </a:lnTo>
                <a:lnTo>
                  <a:pt x="613317" y="218478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37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bdélník 1"/>
          <p:cNvSpPr>
            <a:spLocks noChangeArrowheads="1"/>
          </p:cNvSpPr>
          <p:nvPr/>
        </p:nvSpPr>
        <p:spPr bwMode="auto">
          <a:xfrm>
            <a:off x="1883613" y="726996"/>
            <a:ext cx="799941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ORGANIZAČNÍ ZMĚNY a jejich popis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 viz. § 27 odst. 9  z. č. 250/2000 Sb. /  ŠPO viz. § 125, 126, 127 ŠZ)</a:t>
            </a:r>
          </a:p>
        </p:txBody>
      </p:sp>
      <p:sp>
        <p:nvSpPr>
          <p:cNvPr id="3" name="Obdélník 2"/>
          <p:cNvSpPr>
            <a:spLocks noChangeArrowheads="1"/>
          </p:cNvSpPr>
          <p:nvPr/>
        </p:nvSpPr>
        <p:spPr bwMode="auto">
          <a:xfrm>
            <a:off x="798020" y="1506333"/>
            <a:ext cx="10698480" cy="90794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 </a:t>
            </a:r>
            <a:r>
              <a:rPr lang="cs-CZ" altLang="cs-CZ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VZNIKU, ZRUŠENÍ, SLOUČENÍ, SPLYNUTÍ, ROZDĚLENÍ</a:t>
            </a: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/ ŠPO </a:t>
            </a: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dochází </a:t>
            </a:r>
            <a:r>
              <a:rPr lang="cs-CZ" altLang="cs-CZ" sz="1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dnem určeným zřizovatelem v rozhodnutí</a:t>
            </a: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jímž též určí, v jakém rozsahu přechází její majetek, práva a závazky na nové anebo přejímající organizace</a:t>
            </a: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altLang="cs-CZ" sz="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ŠPO právní účinky nastávají vždy až dnem zápisu do rejstříku ŠPO.</a:t>
            </a:r>
            <a:endParaRPr lang="cs-CZ" altLang="cs-CZ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798021" y="3736405"/>
            <a:ext cx="10698479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sloučení nebo splynutí  </a:t>
            </a: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může dojít </a:t>
            </a: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pouze u </a:t>
            </a: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organizací </a:t>
            </a: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téhož zřizovatele.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798021" y="2736696"/>
            <a:ext cx="10698479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Není-li v rozhodnutí zřizovatele o </a:t>
            </a: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zrušení organizace </a:t>
            </a: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určena přejímající organizace, </a:t>
            </a: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přechází </a:t>
            </a: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uplynutím dne, který je uveden v  rozhodnutí o zrušení </a:t>
            </a: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majetek, práva a závazky zrušené organizace na zřizovatele.</a:t>
            </a:r>
          </a:p>
        </p:txBody>
      </p:sp>
      <p:sp>
        <p:nvSpPr>
          <p:cNvPr id="24" name="Obdélník 23"/>
          <p:cNvSpPr>
            <a:spLocks noChangeArrowheads="1"/>
          </p:cNvSpPr>
          <p:nvPr/>
        </p:nvSpPr>
        <p:spPr bwMode="auto">
          <a:xfrm>
            <a:off x="798020" y="4486308"/>
            <a:ext cx="10698479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organizační změně </a:t>
            </a:r>
            <a:r>
              <a:rPr lang="cs-CZ" altLang="cs-CZ" sz="1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vždy rozhoduje zastupitelstvo</a:t>
            </a:r>
            <a:r>
              <a:rPr lang="cs-CZ" altLang="cs-CZ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altLang="cs-CZ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B9E1780-1A4D-A944-9AB9-8D390F42A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020" y="5236211"/>
            <a:ext cx="10698479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Pozn.: 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endParaRPr lang="cs-CZ" altLang="cs-CZ" sz="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Tzv. </a:t>
            </a:r>
            <a:r>
              <a:rPr lang="cs-CZ" altLang="cs-CZ" sz="1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převod zřizovatelských kompetencí </a:t>
            </a: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mezi dvěma zřizovateli </a:t>
            </a:r>
            <a:r>
              <a:rPr lang="cs-CZ" altLang="cs-CZ" sz="1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možný</a:t>
            </a: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ale znamená </a:t>
            </a:r>
            <a:r>
              <a:rPr lang="cs-CZ" altLang="cs-CZ" sz="1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vždy zrušení původní organizace </a:t>
            </a: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 nebo ŠPO)  předávajícího zřizovatele </a:t>
            </a:r>
            <a:r>
              <a:rPr lang="cs-CZ" altLang="cs-CZ" sz="1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zřízení nové organizace </a:t>
            </a: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(PO, ŠPO) přejímajícím zřizovatelem</a:t>
            </a:r>
          </a:p>
        </p:txBody>
      </p:sp>
      <p:sp>
        <p:nvSpPr>
          <p:cNvPr id="9" name="Volný tvar 8">
            <a:extLst>
              <a:ext uri="{FF2B5EF4-FFF2-40B4-BE49-F238E27FC236}">
                <a16:creationId xmlns:a16="http://schemas.microsoft.com/office/drawing/2014/main" id="{3B1122D1-59DF-9349-80AC-9D211D996C5B}"/>
              </a:ext>
            </a:extLst>
          </p:cNvPr>
          <p:cNvSpPr/>
          <p:nvPr/>
        </p:nvSpPr>
        <p:spPr>
          <a:xfrm>
            <a:off x="9702904" y="5602349"/>
            <a:ext cx="724205" cy="774700"/>
          </a:xfrm>
          <a:custGeom>
            <a:avLst/>
            <a:gdLst>
              <a:gd name="connsiteX0" fmla="*/ 0 w 858927"/>
              <a:gd name="connsiteY0" fmla="*/ 296537 h 561547"/>
              <a:gd name="connsiteX1" fmla="*/ 167268 w 858927"/>
              <a:gd name="connsiteY1" fmla="*/ 553015 h 561547"/>
              <a:gd name="connsiteX2" fmla="*/ 836341 w 858927"/>
              <a:gd name="connsiteY2" fmla="*/ 17756 h 561547"/>
              <a:gd name="connsiteX3" fmla="*/ 713678 w 858927"/>
              <a:gd name="connsiteY3" fmla="*/ 118117 h 561547"/>
              <a:gd name="connsiteX4" fmla="*/ 713678 w 858927"/>
              <a:gd name="connsiteY4" fmla="*/ 118117 h 561547"/>
              <a:gd name="connsiteX5" fmla="*/ 613317 w 858927"/>
              <a:gd name="connsiteY5" fmla="*/ 218478 h 561547"/>
              <a:gd name="connsiteX6" fmla="*/ 613317 w 858927"/>
              <a:gd name="connsiteY6" fmla="*/ 218478 h 56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927" h="561547">
                <a:moveTo>
                  <a:pt x="0" y="296537"/>
                </a:moveTo>
                <a:cubicBezTo>
                  <a:pt x="13939" y="448007"/>
                  <a:pt x="27878" y="599478"/>
                  <a:pt x="167268" y="553015"/>
                </a:cubicBezTo>
                <a:cubicBezTo>
                  <a:pt x="306658" y="506552"/>
                  <a:pt x="745273" y="90239"/>
                  <a:pt x="836341" y="17756"/>
                </a:cubicBezTo>
                <a:cubicBezTo>
                  <a:pt x="927409" y="-54727"/>
                  <a:pt x="713678" y="118117"/>
                  <a:pt x="713678" y="118117"/>
                </a:cubicBezTo>
                <a:lnTo>
                  <a:pt x="713678" y="118117"/>
                </a:lnTo>
                <a:lnTo>
                  <a:pt x="613317" y="218478"/>
                </a:lnTo>
                <a:lnTo>
                  <a:pt x="613317" y="218478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77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24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13362" y="1805448"/>
            <a:ext cx="1064860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Vymezení školských obvodů spádové školy</a:t>
            </a:r>
          </a:p>
          <a:p>
            <a:pPr algn="ctr">
              <a:defRPr/>
            </a:pPr>
            <a:r>
              <a:rPr 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 178 odst. 2 ŠZ  (ZŠ)  /  § 179 odst. 3 ŠZ  (MŠ) </a:t>
            </a:r>
          </a:p>
          <a:p>
            <a:pPr algn="ctr">
              <a:defRPr/>
            </a:pPr>
            <a:r>
              <a:rPr lang="cs-CZ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(spádový obvod pro MŠ  se vztahuje nejen na 5leté, ale i na 3 a 4leté děti)</a:t>
            </a:r>
            <a:endParaRPr lang="cs-CZ" sz="5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701" name="Obdélník 1"/>
          <p:cNvSpPr>
            <a:spLocks noChangeArrowheads="1"/>
          </p:cNvSpPr>
          <p:nvPr/>
        </p:nvSpPr>
        <p:spPr bwMode="auto">
          <a:xfrm>
            <a:off x="2098670" y="390006"/>
            <a:ext cx="7999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ŠKOLSKÝ OBVOD SPÁDOVÉ ZÁKLADNÍ  /  MATEŘSKÉ  ŠKOLY</a:t>
            </a:r>
          </a:p>
        </p:txBody>
      </p:sp>
      <p:sp>
        <p:nvSpPr>
          <p:cNvPr id="39" name="Obdélník 38"/>
          <p:cNvSpPr/>
          <p:nvPr/>
        </p:nvSpPr>
        <p:spPr>
          <a:xfrm>
            <a:off x="913362" y="3100851"/>
            <a:ext cx="10648603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r>
              <a:rPr 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škola  v obci : </a:t>
            </a:r>
            <a:r>
              <a:rPr lang="cs-CZ" sz="1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spádový obvod </a:t>
            </a:r>
            <a:r>
              <a:rPr lang="cs-CZ" sz="16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území obce</a:t>
            </a:r>
            <a:r>
              <a:rPr 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</a:t>
            </a:r>
            <a:r>
              <a:rPr lang="cs-CZ" sz="1600" b="1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obecně závazná vyhláška </a:t>
            </a:r>
            <a:r>
              <a:rPr 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není potřeba)</a:t>
            </a:r>
          </a:p>
        </p:txBody>
      </p:sp>
      <p:sp>
        <p:nvSpPr>
          <p:cNvPr id="40" name="Obdélník 39"/>
          <p:cNvSpPr/>
          <p:nvPr/>
        </p:nvSpPr>
        <p:spPr>
          <a:xfrm>
            <a:off x="913362" y="4003112"/>
            <a:ext cx="10648603" cy="4154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r>
              <a:rPr 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a více škol v obci:	</a:t>
            </a:r>
            <a:r>
              <a:rPr lang="cs-CZ" sz="16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obec určí </a:t>
            </a:r>
            <a:r>
              <a:rPr lang="cs-CZ" sz="1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spádové obvody</a:t>
            </a:r>
            <a:r>
              <a:rPr lang="cs-CZ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600" b="1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obecně závaznou vyhláškou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endParaRPr lang="cs-CZ" sz="5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913362" y="5029497"/>
            <a:ext cx="10748357" cy="11541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742950" lvl="2" indent="-285750" algn="just">
              <a:buFont typeface="Wingdings" panose="05000000000000000000" pitchFamily="2" charset="2"/>
              <a:buChar char="§"/>
              <a:defRPr/>
            </a:pPr>
            <a:r>
              <a:rPr 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svazek obcí –  1 nebo více škol na území svazku:        </a:t>
            </a:r>
            <a:r>
              <a:rPr lang="cs-CZ" sz="16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každá z dotčených obcí stanoví </a:t>
            </a:r>
          </a:p>
          <a:p>
            <a:pPr marL="457200" lvl="2" algn="just">
              <a:defRPr/>
            </a:pPr>
            <a:r>
              <a:rPr 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cs-CZ" sz="1600" b="1" u="sng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příslušnou část</a:t>
            </a:r>
            <a:r>
              <a:rPr lang="cs-CZ" sz="1600" b="1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spádového obvodu </a:t>
            </a:r>
            <a:r>
              <a:rPr lang="cs-CZ" sz="1600" b="1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obecně závaznou vyhláškou </a:t>
            </a:r>
          </a:p>
          <a:p>
            <a:pPr marL="742950" lvl="2" indent="-285750" algn="just">
              <a:buFont typeface="Wingdings" panose="05000000000000000000" pitchFamily="2" charset="2"/>
              <a:buChar char="§"/>
              <a:defRPr/>
            </a:pPr>
            <a:endParaRPr lang="cs-CZ" sz="5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2" indent="-285750" algn="just">
              <a:buFont typeface="Wingdings" panose="05000000000000000000" pitchFamily="2" charset="2"/>
              <a:buChar char="§"/>
              <a:defRPr/>
            </a:pPr>
            <a:r>
              <a:rPr 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dohoda více obcí o vytvoření společného spádového obvodu:      </a:t>
            </a:r>
            <a:r>
              <a:rPr lang="cs-CZ" sz="16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každá z  </a:t>
            </a:r>
          </a:p>
          <a:p>
            <a:pPr marL="457200" lvl="2" algn="just">
              <a:defRPr/>
            </a:pPr>
            <a:r>
              <a:rPr 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cs-CZ" sz="16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dotčených obcí stanoví </a:t>
            </a:r>
            <a:r>
              <a:rPr lang="cs-CZ" sz="1600" b="1" u="sng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příslušnou část</a:t>
            </a:r>
            <a:r>
              <a:rPr lang="cs-CZ" sz="1600" b="1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spádového obvodu </a:t>
            </a:r>
            <a:r>
              <a:rPr 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obecně závaznou vyhláškou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913362" y="1105472"/>
            <a:ext cx="1064860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 u="sng" dirty="0">
                <a:solidFill>
                  <a:srgbClr val="002060"/>
                </a:solidFill>
              </a:rPr>
              <a:t>dítě</a:t>
            </a:r>
            <a:r>
              <a:rPr lang="cs-CZ" sz="1600" dirty="0">
                <a:solidFill>
                  <a:srgbClr val="002060"/>
                </a:solidFill>
              </a:rPr>
              <a:t> s trvalým bydlištěm ve spádovém obvodu </a:t>
            </a:r>
            <a:r>
              <a:rPr lang="cs-CZ" sz="1600" b="1" u="sng" dirty="0">
                <a:solidFill>
                  <a:srgbClr val="002060"/>
                </a:solidFill>
              </a:rPr>
              <a:t>má právo na přijetí do spádové školy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 u="sng" dirty="0">
                <a:solidFill>
                  <a:srgbClr val="002060"/>
                </a:solidFill>
              </a:rPr>
              <a:t>škola má povinnost je přijmout </a:t>
            </a:r>
            <a:r>
              <a:rPr lang="cs-CZ" sz="1600" dirty="0">
                <a:solidFill>
                  <a:srgbClr val="002060"/>
                </a:solidFill>
              </a:rPr>
              <a:t>do nejvyššího povoleného počtu žáků / dětí (ZŠ: § 36 odst. 7 ŠZ / MŠ: § 34 odst. 3 ŠZ)</a:t>
            </a:r>
          </a:p>
        </p:txBody>
      </p:sp>
      <p:sp>
        <p:nvSpPr>
          <p:cNvPr id="45" name="Volný tvar 44"/>
          <p:cNvSpPr/>
          <p:nvPr/>
        </p:nvSpPr>
        <p:spPr>
          <a:xfrm>
            <a:off x="9669048" y="2865981"/>
            <a:ext cx="1174305" cy="719532"/>
          </a:xfrm>
          <a:custGeom>
            <a:avLst/>
            <a:gdLst>
              <a:gd name="connsiteX0" fmla="*/ 308032 w 1174305"/>
              <a:gd name="connsiteY0" fmla="*/ 7262 h 719532"/>
              <a:gd name="connsiteX1" fmla="*/ 163653 w 1174305"/>
              <a:gd name="connsiteY1" fmla="*/ 93889 h 719532"/>
              <a:gd name="connsiteX2" fmla="*/ 134777 w 1174305"/>
              <a:gd name="connsiteY2" fmla="*/ 113140 h 719532"/>
              <a:gd name="connsiteX3" fmla="*/ 105901 w 1174305"/>
              <a:gd name="connsiteY3" fmla="*/ 142016 h 719532"/>
              <a:gd name="connsiteX4" fmla="*/ 77025 w 1174305"/>
              <a:gd name="connsiteY4" fmla="*/ 151641 h 719532"/>
              <a:gd name="connsiteX5" fmla="*/ 38524 w 1174305"/>
              <a:gd name="connsiteY5" fmla="*/ 209393 h 719532"/>
              <a:gd name="connsiteX6" fmla="*/ 9648 w 1174305"/>
              <a:gd name="connsiteY6" fmla="*/ 267144 h 719532"/>
              <a:gd name="connsiteX7" fmla="*/ 23 w 1174305"/>
              <a:gd name="connsiteY7" fmla="*/ 296020 h 719532"/>
              <a:gd name="connsiteX8" fmla="*/ 9648 w 1174305"/>
              <a:gd name="connsiteY8" fmla="*/ 450024 h 719532"/>
              <a:gd name="connsiteX9" fmla="*/ 38524 w 1174305"/>
              <a:gd name="connsiteY9" fmla="*/ 478900 h 719532"/>
              <a:gd name="connsiteX10" fmla="*/ 105901 w 1174305"/>
              <a:gd name="connsiteY10" fmla="*/ 507776 h 719532"/>
              <a:gd name="connsiteX11" fmla="*/ 173278 w 1174305"/>
              <a:gd name="connsiteY11" fmla="*/ 527026 h 719532"/>
              <a:gd name="connsiteX12" fmla="*/ 269531 w 1174305"/>
              <a:gd name="connsiteY12" fmla="*/ 517401 h 719532"/>
              <a:gd name="connsiteX13" fmla="*/ 327282 w 1174305"/>
              <a:gd name="connsiteY13" fmla="*/ 498150 h 719532"/>
              <a:gd name="connsiteX14" fmla="*/ 356158 w 1174305"/>
              <a:gd name="connsiteY14" fmla="*/ 488525 h 719532"/>
              <a:gd name="connsiteX15" fmla="*/ 413910 w 1174305"/>
              <a:gd name="connsiteY15" fmla="*/ 507776 h 719532"/>
              <a:gd name="connsiteX16" fmla="*/ 462036 w 1174305"/>
              <a:gd name="connsiteY16" fmla="*/ 565527 h 719532"/>
              <a:gd name="connsiteX17" fmla="*/ 490912 w 1174305"/>
              <a:gd name="connsiteY17" fmla="*/ 623279 h 719532"/>
              <a:gd name="connsiteX18" fmla="*/ 529413 w 1174305"/>
              <a:gd name="connsiteY18" fmla="*/ 671405 h 719532"/>
              <a:gd name="connsiteX19" fmla="*/ 664166 w 1174305"/>
              <a:gd name="connsiteY19" fmla="*/ 681030 h 719532"/>
              <a:gd name="connsiteX20" fmla="*/ 741168 w 1174305"/>
              <a:gd name="connsiteY20" fmla="*/ 700281 h 719532"/>
              <a:gd name="connsiteX21" fmla="*/ 808545 w 1174305"/>
              <a:gd name="connsiteY21" fmla="*/ 719532 h 719532"/>
              <a:gd name="connsiteX22" fmla="*/ 885547 w 1174305"/>
              <a:gd name="connsiteY22" fmla="*/ 709906 h 719532"/>
              <a:gd name="connsiteX23" fmla="*/ 895173 w 1174305"/>
              <a:gd name="connsiteY23" fmla="*/ 671405 h 719532"/>
              <a:gd name="connsiteX24" fmla="*/ 914423 w 1174305"/>
              <a:gd name="connsiteY24" fmla="*/ 517401 h 719532"/>
              <a:gd name="connsiteX25" fmla="*/ 943299 w 1174305"/>
              <a:gd name="connsiteY25" fmla="*/ 507776 h 719532"/>
              <a:gd name="connsiteX26" fmla="*/ 1049177 w 1174305"/>
              <a:gd name="connsiteY26" fmla="*/ 498150 h 719532"/>
              <a:gd name="connsiteX27" fmla="*/ 1106928 w 1174305"/>
              <a:gd name="connsiteY27" fmla="*/ 440399 h 719532"/>
              <a:gd name="connsiteX28" fmla="*/ 1135804 w 1174305"/>
              <a:gd name="connsiteY28" fmla="*/ 411523 h 719532"/>
              <a:gd name="connsiteX29" fmla="*/ 1164680 w 1174305"/>
              <a:gd name="connsiteY29" fmla="*/ 392273 h 719532"/>
              <a:gd name="connsiteX30" fmla="*/ 1174305 w 1174305"/>
              <a:gd name="connsiteY30" fmla="*/ 344146 h 719532"/>
              <a:gd name="connsiteX31" fmla="*/ 1164680 w 1174305"/>
              <a:gd name="connsiteY31" fmla="*/ 315270 h 719532"/>
              <a:gd name="connsiteX32" fmla="*/ 1126179 w 1174305"/>
              <a:gd name="connsiteY32" fmla="*/ 247894 h 719532"/>
              <a:gd name="connsiteX33" fmla="*/ 1106928 w 1174305"/>
              <a:gd name="connsiteY33" fmla="*/ 190142 h 719532"/>
              <a:gd name="connsiteX34" fmla="*/ 1097303 w 1174305"/>
              <a:gd name="connsiteY34" fmla="*/ 161266 h 719532"/>
              <a:gd name="connsiteX35" fmla="*/ 943299 w 1174305"/>
              <a:gd name="connsiteY35" fmla="*/ 170892 h 719532"/>
              <a:gd name="connsiteX36" fmla="*/ 866297 w 1174305"/>
              <a:gd name="connsiteY36" fmla="*/ 161266 h 719532"/>
              <a:gd name="connsiteX37" fmla="*/ 741168 w 1174305"/>
              <a:gd name="connsiteY37" fmla="*/ 151641 h 719532"/>
              <a:gd name="connsiteX38" fmla="*/ 712293 w 1174305"/>
              <a:gd name="connsiteY38" fmla="*/ 132390 h 719532"/>
              <a:gd name="connsiteX39" fmla="*/ 673792 w 1174305"/>
              <a:gd name="connsiteY39" fmla="*/ 93889 h 719532"/>
              <a:gd name="connsiteX40" fmla="*/ 625665 w 1174305"/>
              <a:gd name="connsiteY40" fmla="*/ 26513 h 719532"/>
              <a:gd name="connsiteX41" fmla="*/ 490912 w 1174305"/>
              <a:gd name="connsiteY41" fmla="*/ 55388 h 719532"/>
              <a:gd name="connsiteX42" fmla="*/ 462036 w 1174305"/>
              <a:gd name="connsiteY42" fmla="*/ 65014 h 719532"/>
              <a:gd name="connsiteX43" fmla="*/ 423535 w 1174305"/>
              <a:gd name="connsiteY43" fmla="*/ 45763 h 719532"/>
              <a:gd name="connsiteX44" fmla="*/ 356158 w 1174305"/>
              <a:gd name="connsiteY44" fmla="*/ 7262 h 719532"/>
              <a:gd name="connsiteX45" fmla="*/ 308032 w 1174305"/>
              <a:gd name="connsiteY45" fmla="*/ 7262 h 71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74305" h="719532">
                <a:moveTo>
                  <a:pt x="308032" y="7262"/>
                </a:moveTo>
                <a:cubicBezTo>
                  <a:pt x="275948" y="21700"/>
                  <a:pt x="211543" y="64623"/>
                  <a:pt x="163653" y="93889"/>
                </a:cubicBezTo>
                <a:cubicBezTo>
                  <a:pt x="153782" y="99921"/>
                  <a:pt x="143664" y="105734"/>
                  <a:pt x="134777" y="113140"/>
                </a:cubicBezTo>
                <a:cubicBezTo>
                  <a:pt x="124320" y="121854"/>
                  <a:pt x="117227" y="134465"/>
                  <a:pt x="105901" y="142016"/>
                </a:cubicBezTo>
                <a:cubicBezTo>
                  <a:pt x="97459" y="147644"/>
                  <a:pt x="86650" y="148433"/>
                  <a:pt x="77025" y="151641"/>
                </a:cubicBezTo>
                <a:cubicBezTo>
                  <a:pt x="64191" y="170892"/>
                  <a:pt x="45840" y="187444"/>
                  <a:pt x="38524" y="209393"/>
                </a:cubicBezTo>
                <a:cubicBezTo>
                  <a:pt x="25241" y="249243"/>
                  <a:pt x="34527" y="229826"/>
                  <a:pt x="9648" y="267144"/>
                </a:cubicBezTo>
                <a:cubicBezTo>
                  <a:pt x="6440" y="276769"/>
                  <a:pt x="23" y="285874"/>
                  <a:pt x="23" y="296020"/>
                </a:cubicBezTo>
                <a:cubicBezTo>
                  <a:pt x="23" y="347455"/>
                  <a:pt x="-948" y="399692"/>
                  <a:pt x="9648" y="450024"/>
                </a:cubicBezTo>
                <a:cubicBezTo>
                  <a:pt x="12452" y="463344"/>
                  <a:pt x="28067" y="470186"/>
                  <a:pt x="38524" y="478900"/>
                </a:cubicBezTo>
                <a:cubicBezTo>
                  <a:pt x="69102" y="504382"/>
                  <a:pt x="66818" y="496609"/>
                  <a:pt x="105901" y="507776"/>
                </a:cubicBezTo>
                <a:cubicBezTo>
                  <a:pt x="202521" y="535382"/>
                  <a:pt x="52971" y="496950"/>
                  <a:pt x="173278" y="527026"/>
                </a:cubicBezTo>
                <a:cubicBezTo>
                  <a:pt x="205362" y="523818"/>
                  <a:pt x="237839" y="523343"/>
                  <a:pt x="269531" y="517401"/>
                </a:cubicBezTo>
                <a:cubicBezTo>
                  <a:pt x="289475" y="513661"/>
                  <a:pt x="308032" y="504567"/>
                  <a:pt x="327282" y="498150"/>
                </a:cubicBezTo>
                <a:lnTo>
                  <a:pt x="356158" y="488525"/>
                </a:lnTo>
                <a:cubicBezTo>
                  <a:pt x="375409" y="494942"/>
                  <a:pt x="402654" y="490892"/>
                  <a:pt x="413910" y="507776"/>
                </a:cubicBezTo>
                <a:cubicBezTo>
                  <a:pt x="440710" y="547978"/>
                  <a:pt x="424980" y="528472"/>
                  <a:pt x="462036" y="565527"/>
                </a:cubicBezTo>
                <a:cubicBezTo>
                  <a:pt x="486229" y="638107"/>
                  <a:pt x="453594" y="548643"/>
                  <a:pt x="490912" y="623279"/>
                </a:cubicBezTo>
                <a:cubicBezTo>
                  <a:pt x="502682" y="646819"/>
                  <a:pt x="493820" y="665124"/>
                  <a:pt x="529413" y="671405"/>
                </a:cubicBezTo>
                <a:cubicBezTo>
                  <a:pt x="573760" y="679231"/>
                  <a:pt x="619248" y="677822"/>
                  <a:pt x="664166" y="681030"/>
                </a:cubicBezTo>
                <a:cubicBezTo>
                  <a:pt x="689833" y="687447"/>
                  <a:pt x="716068" y="691915"/>
                  <a:pt x="741168" y="700281"/>
                </a:cubicBezTo>
                <a:cubicBezTo>
                  <a:pt x="782594" y="714089"/>
                  <a:pt x="760201" y="707445"/>
                  <a:pt x="808545" y="719532"/>
                </a:cubicBezTo>
                <a:cubicBezTo>
                  <a:pt x="834212" y="716323"/>
                  <a:pt x="862935" y="722468"/>
                  <a:pt x="885547" y="709906"/>
                </a:cubicBezTo>
                <a:cubicBezTo>
                  <a:pt x="897111" y="703482"/>
                  <a:pt x="893211" y="684487"/>
                  <a:pt x="895173" y="671405"/>
                </a:cubicBezTo>
                <a:cubicBezTo>
                  <a:pt x="902847" y="620243"/>
                  <a:pt x="899825" y="567033"/>
                  <a:pt x="914423" y="517401"/>
                </a:cubicBezTo>
                <a:cubicBezTo>
                  <a:pt x="917286" y="507667"/>
                  <a:pt x="933255" y="509211"/>
                  <a:pt x="943299" y="507776"/>
                </a:cubicBezTo>
                <a:cubicBezTo>
                  <a:pt x="978381" y="502764"/>
                  <a:pt x="1013884" y="501359"/>
                  <a:pt x="1049177" y="498150"/>
                </a:cubicBezTo>
                <a:lnTo>
                  <a:pt x="1106928" y="440399"/>
                </a:lnTo>
                <a:cubicBezTo>
                  <a:pt x="1116553" y="430774"/>
                  <a:pt x="1124478" y="419074"/>
                  <a:pt x="1135804" y="411523"/>
                </a:cubicBezTo>
                <a:lnTo>
                  <a:pt x="1164680" y="392273"/>
                </a:lnTo>
                <a:cubicBezTo>
                  <a:pt x="1167888" y="376231"/>
                  <a:pt x="1174305" y="360506"/>
                  <a:pt x="1174305" y="344146"/>
                </a:cubicBezTo>
                <a:cubicBezTo>
                  <a:pt x="1174305" y="334000"/>
                  <a:pt x="1168677" y="324596"/>
                  <a:pt x="1164680" y="315270"/>
                </a:cubicBezTo>
                <a:cubicBezTo>
                  <a:pt x="1150025" y="281074"/>
                  <a:pt x="1145514" y="276895"/>
                  <a:pt x="1126179" y="247894"/>
                </a:cubicBezTo>
                <a:lnTo>
                  <a:pt x="1106928" y="190142"/>
                </a:lnTo>
                <a:lnTo>
                  <a:pt x="1097303" y="161266"/>
                </a:lnTo>
                <a:cubicBezTo>
                  <a:pt x="1045968" y="164475"/>
                  <a:pt x="994734" y="170892"/>
                  <a:pt x="943299" y="170892"/>
                </a:cubicBezTo>
                <a:cubicBezTo>
                  <a:pt x="917432" y="170892"/>
                  <a:pt x="892048" y="163718"/>
                  <a:pt x="866297" y="161266"/>
                </a:cubicBezTo>
                <a:cubicBezTo>
                  <a:pt x="824653" y="157300"/>
                  <a:pt x="782878" y="154849"/>
                  <a:pt x="741168" y="151641"/>
                </a:cubicBezTo>
                <a:cubicBezTo>
                  <a:pt x="731543" y="145224"/>
                  <a:pt x="721076" y="139918"/>
                  <a:pt x="712293" y="132390"/>
                </a:cubicBezTo>
                <a:cubicBezTo>
                  <a:pt x="698513" y="120578"/>
                  <a:pt x="685744" y="107548"/>
                  <a:pt x="673792" y="93889"/>
                </a:cubicBezTo>
                <a:cubicBezTo>
                  <a:pt x="657081" y="74790"/>
                  <a:pt x="640038" y="48071"/>
                  <a:pt x="625665" y="26513"/>
                </a:cubicBezTo>
                <a:cubicBezTo>
                  <a:pt x="528533" y="38654"/>
                  <a:pt x="573199" y="27959"/>
                  <a:pt x="490912" y="55388"/>
                </a:cubicBezTo>
                <a:lnTo>
                  <a:pt x="462036" y="65014"/>
                </a:lnTo>
                <a:cubicBezTo>
                  <a:pt x="449202" y="58597"/>
                  <a:pt x="435993" y="52882"/>
                  <a:pt x="423535" y="45763"/>
                </a:cubicBezTo>
                <a:cubicBezTo>
                  <a:pt x="402919" y="33983"/>
                  <a:pt x="379952" y="12550"/>
                  <a:pt x="356158" y="7262"/>
                </a:cubicBezTo>
                <a:cubicBezTo>
                  <a:pt x="340498" y="3782"/>
                  <a:pt x="340116" y="-7176"/>
                  <a:pt x="308032" y="726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Š</a:t>
            </a:r>
          </a:p>
        </p:txBody>
      </p:sp>
      <p:sp>
        <p:nvSpPr>
          <p:cNvPr id="46" name="Volný tvar 45"/>
          <p:cNvSpPr/>
          <p:nvPr/>
        </p:nvSpPr>
        <p:spPr>
          <a:xfrm>
            <a:off x="8494743" y="3880063"/>
            <a:ext cx="1174305" cy="719532"/>
          </a:xfrm>
          <a:custGeom>
            <a:avLst/>
            <a:gdLst>
              <a:gd name="connsiteX0" fmla="*/ 308032 w 1174305"/>
              <a:gd name="connsiteY0" fmla="*/ 7262 h 719532"/>
              <a:gd name="connsiteX1" fmla="*/ 163653 w 1174305"/>
              <a:gd name="connsiteY1" fmla="*/ 93889 h 719532"/>
              <a:gd name="connsiteX2" fmla="*/ 134777 w 1174305"/>
              <a:gd name="connsiteY2" fmla="*/ 113140 h 719532"/>
              <a:gd name="connsiteX3" fmla="*/ 105901 w 1174305"/>
              <a:gd name="connsiteY3" fmla="*/ 142016 h 719532"/>
              <a:gd name="connsiteX4" fmla="*/ 77025 w 1174305"/>
              <a:gd name="connsiteY4" fmla="*/ 151641 h 719532"/>
              <a:gd name="connsiteX5" fmla="*/ 38524 w 1174305"/>
              <a:gd name="connsiteY5" fmla="*/ 209393 h 719532"/>
              <a:gd name="connsiteX6" fmla="*/ 9648 w 1174305"/>
              <a:gd name="connsiteY6" fmla="*/ 267144 h 719532"/>
              <a:gd name="connsiteX7" fmla="*/ 23 w 1174305"/>
              <a:gd name="connsiteY7" fmla="*/ 296020 h 719532"/>
              <a:gd name="connsiteX8" fmla="*/ 9648 w 1174305"/>
              <a:gd name="connsiteY8" fmla="*/ 450024 h 719532"/>
              <a:gd name="connsiteX9" fmla="*/ 38524 w 1174305"/>
              <a:gd name="connsiteY9" fmla="*/ 478900 h 719532"/>
              <a:gd name="connsiteX10" fmla="*/ 105901 w 1174305"/>
              <a:gd name="connsiteY10" fmla="*/ 507776 h 719532"/>
              <a:gd name="connsiteX11" fmla="*/ 173278 w 1174305"/>
              <a:gd name="connsiteY11" fmla="*/ 527026 h 719532"/>
              <a:gd name="connsiteX12" fmla="*/ 269531 w 1174305"/>
              <a:gd name="connsiteY12" fmla="*/ 517401 h 719532"/>
              <a:gd name="connsiteX13" fmla="*/ 327282 w 1174305"/>
              <a:gd name="connsiteY13" fmla="*/ 498150 h 719532"/>
              <a:gd name="connsiteX14" fmla="*/ 356158 w 1174305"/>
              <a:gd name="connsiteY14" fmla="*/ 488525 h 719532"/>
              <a:gd name="connsiteX15" fmla="*/ 413910 w 1174305"/>
              <a:gd name="connsiteY15" fmla="*/ 507776 h 719532"/>
              <a:gd name="connsiteX16" fmla="*/ 462036 w 1174305"/>
              <a:gd name="connsiteY16" fmla="*/ 565527 h 719532"/>
              <a:gd name="connsiteX17" fmla="*/ 490912 w 1174305"/>
              <a:gd name="connsiteY17" fmla="*/ 623279 h 719532"/>
              <a:gd name="connsiteX18" fmla="*/ 529413 w 1174305"/>
              <a:gd name="connsiteY18" fmla="*/ 671405 h 719532"/>
              <a:gd name="connsiteX19" fmla="*/ 664166 w 1174305"/>
              <a:gd name="connsiteY19" fmla="*/ 681030 h 719532"/>
              <a:gd name="connsiteX20" fmla="*/ 741168 w 1174305"/>
              <a:gd name="connsiteY20" fmla="*/ 700281 h 719532"/>
              <a:gd name="connsiteX21" fmla="*/ 808545 w 1174305"/>
              <a:gd name="connsiteY21" fmla="*/ 719532 h 719532"/>
              <a:gd name="connsiteX22" fmla="*/ 885547 w 1174305"/>
              <a:gd name="connsiteY22" fmla="*/ 709906 h 719532"/>
              <a:gd name="connsiteX23" fmla="*/ 895173 w 1174305"/>
              <a:gd name="connsiteY23" fmla="*/ 671405 h 719532"/>
              <a:gd name="connsiteX24" fmla="*/ 914423 w 1174305"/>
              <a:gd name="connsiteY24" fmla="*/ 517401 h 719532"/>
              <a:gd name="connsiteX25" fmla="*/ 943299 w 1174305"/>
              <a:gd name="connsiteY25" fmla="*/ 507776 h 719532"/>
              <a:gd name="connsiteX26" fmla="*/ 1049177 w 1174305"/>
              <a:gd name="connsiteY26" fmla="*/ 498150 h 719532"/>
              <a:gd name="connsiteX27" fmla="*/ 1106928 w 1174305"/>
              <a:gd name="connsiteY27" fmla="*/ 440399 h 719532"/>
              <a:gd name="connsiteX28" fmla="*/ 1135804 w 1174305"/>
              <a:gd name="connsiteY28" fmla="*/ 411523 h 719532"/>
              <a:gd name="connsiteX29" fmla="*/ 1164680 w 1174305"/>
              <a:gd name="connsiteY29" fmla="*/ 392273 h 719532"/>
              <a:gd name="connsiteX30" fmla="*/ 1174305 w 1174305"/>
              <a:gd name="connsiteY30" fmla="*/ 344146 h 719532"/>
              <a:gd name="connsiteX31" fmla="*/ 1164680 w 1174305"/>
              <a:gd name="connsiteY31" fmla="*/ 315270 h 719532"/>
              <a:gd name="connsiteX32" fmla="*/ 1126179 w 1174305"/>
              <a:gd name="connsiteY32" fmla="*/ 247894 h 719532"/>
              <a:gd name="connsiteX33" fmla="*/ 1106928 w 1174305"/>
              <a:gd name="connsiteY33" fmla="*/ 190142 h 719532"/>
              <a:gd name="connsiteX34" fmla="*/ 1097303 w 1174305"/>
              <a:gd name="connsiteY34" fmla="*/ 161266 h 719532"/>
              <a:gd name="connsiteX35" fmla="*/ 943299 w 1174305"/>
              <a:gd name="connsiteY35" fmla="*/ 170892 h 719532"/>
              <a:gd name="connsiteX36" fmla="*/ 866297 w 1174305"/>
              <a:gd name="connsiteY36" fmla="*/ 161266 h 719532"/>
              <a:gd name="connsiteX37" fmla="*/ 741168 w 1174305"/>
              <a:gd name="connsiteY37" fmla="*/ 151641 h 719532"/>
              <a:gd name="connsiteX38" fmla="*/ 712293 w 1174305"/>
              <a:gd name="connsiteY38" fmla="*/ 132390 h 719532"/>
              <a:gd name="connsiteX39" fmla="*/ 673792 w 1174305"/>
              <a:gd name="connsiteY39" fmla="*/ 93889 h 719532"/>
              <a:gd name="connsiteX40" fmla="*/ 625665 w 1174305"/>
              <a:gd name="connsiteY40" fmla="*/ 26513 h 719532"/>
              <a:gd name="connsiteX41" fmla="*/ 490912 w 1174305"/>
              <a:gd name="connsiteY41" fmla="*/ 55388 h 719532"/>
              <a:gd name="connsiteX42" fmla="*/ 462036 w 1174305"/>
              <a:gd name="connsiteY42" fmla="*/ 65014 h 719532"/>
              <a:gd name="connsiteX43" fmla="*/ 423535 w 1174305"/>
              <a:gd name="connsiteY43" fmla="*/ 45763 h 719532"/>
              <a:gd name="connsiteX44" fmla="*/ 356158 w 1174305"/>
              <a:gd name="connsiteY44" fmla="*/ 7262 h 719532"/>
              <a:gd name="connsiteX45" fmla="*/ 308032 w 1174305"/>
              <a:gd name="connsiteY45" fmla="*/ 7262 h 71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74305" h="719532">
                <a:moveTo>
                  <a:pt x="308032" y="7262"/>
                </a:moveTo>
                <a:cubicBezTo>
                  <a:pt x="275948" y="21700"/>
                  <a:pt x="211543" y="64623"/>
                  <a:pt x="163653" y="93889"/>
                </a:cubicBezTo>
                <a:cubicBezTo>
                  <a:pt x="153782" y="99921"/>
                  <a:pt x="143664" y="105734"/>
                  <a:pt x="134777" y="113140"/>
                </a:cubicBezTo>
                <a:cubicBezTo>
                  <a:pt x="124320" y="121854"/>
                  <a:pt x="117227" y="134465"/>
                  <a:pt x="105901" y="142016"/>
                </a:cubicBezTo>
                <a:cubicBezTo>
                  <a:pt x="97459" y="147644"/>
                  <a:pt x="86650" y="148433"/>
                  <a:pt x="77025" y="151641"/>
                </a:cubicBezTo>
                <a:cubicBezTo>
                  <a:pt x="64191" y="170892"/>
                  <a:pt x="45840" y="187444"/>
                  <a:pt x="38524" y="209393"/>
                </a:cubicBezTo>
                <a:cubicBezTo>
                  <a:pt x="25241" y="249243"/>
                  <a:pt x="34527" y="229826"/>
                  <a:pt x="9648" y="267144"/>
                </a:cubicBezTo>
                <a:cubicBezTo>
                  <a:pt x="6440" y="276769"/>
                  <a:pt x="23" y="285874"/>
                  <a:pt x="23" y="296020"/>
                </a:cubicBezTo>
                <a:cubicBezTo>
                  <a:pt x="23" y="347455"/>
                  <a:pt x="-948" y="399692"/>
                  <a:pt x="9648" y="450024"/>
                </a:cubicBezTo>
                <a:cubicBezTo>
                  <a:pt x="12452" y="463344"/>
                  <a:pt x="28067" y="470186"/>
                  <a:pt x="38524" y="478900"/>
                </a:cubicBezTo>
                <a:cubicBezTo>
                  <a:pt x="69102" y="504382"/>
                  <a:pt x="66818" y="496609"/>
                  <a:pt x="105901" y="507776"/>
                </a:cubicBezTo>
                <a:cubicBezTo>
                  <a:pt x="202521" y="535382"/>
                  <a:pt x="52971" y="496950"/>
                  <a:pt x="173278" y="527026"/>
                </a:cubicBezTo>
                <a:cubicBezTo>
                  <a:pt x="205362" y="523818"/>
                  <a:pt x="237839" y="523343"/>
                  <a:pt x="269531" y="517401"/>
                </a:cubicBezTo>
                <a:cubicBezTo>
                  <a:pt x="289475" y="513661"/>
                  <a:pt x="308032" y="504567"/>
                  <a:pt x="327282" y="498150"/>
                </a:cubicBezTo>
                <a:lnTo>
                  <a:pt x="356158" y="488525"/>
                </a:lnTo>
                <a:cubicBezTo>
                  <a:pt x="375409" y="494942"/>
                  <a:pt x="402654" y="490892"/>
                  <a:pt x="413910" y="507776"/>
                </a:cubicBezTo>
                <a:cubicBezTo>
                  <a:pt x="440710" y="547978"/>
                  <a:pt x="424980" y="528472"/>
                  <a:pt x="462036" y="565527"/>
                </a:cubicBezTo>
                <a:cubicBezTo>
                  <a:pt x="486229" y="638107"/>
                  <a:pt x="453594" y="548643"/>
                  <a:pt x="490912" y="623279"/>
                </a:cubicBezTo>
                <a:cubicBezTo>
                  <a:pt x="502682" y="646819"/>
                  <a:pt x="493820" y="665124"/>
                  <a:pt x="529413" y="671405"/>
                </a:cubicBezTo>
                <a:cubicBezTo>
                  <a:pt x="573760" y="679231"/>
                  <a:pt x="619248" y="677822"/>
                  <a:pt x="664166" y="681030"/>
                </a:cubicBezTo>
                <a:cubicBezTo>
                  <a:pt x="689833" y="687447"/>
                  <a:pt x="716068" y="691915"/>
                  <a:pt x="741168" y="700281"/>
                </a:cubicBezTo>
                <a:cubicBezTo>
                  <a:pt x="782594" y="714089"/>
                  <a:pt x="760201" y="707445"/>
                  <a:pt x="808545" y="719532"/>
                </a:cubicBezTo>
                <a:cubicBezTo>
                  <a:pt x="834212" y="716323"/>
                  <a:pt x="862935" y="722468"/>
                  <a:pt x="885547" y="709906"/>
                </a:cubicBezTo>
                <a:cubicBezTo>
                  <a:pt x="897111" y="703482"/>
                  <a:pt x="893211" y="684487"/>
                  <a:pt x="895173" y="671405"/>
                </a:cubicBezTo>
                <a:cubicBezTo>
                  <a:pt x="902847" y="620243"/>
                  <a:pt x="899825" y="567033"/>
                  <a:pt x="914423" y="517401"/>
                </a:cubicBezTo>
                <a:cubicBezTo>
                  <a:pt x="917286" y="507667"/>
                  <a:pt x="933255" y="509211"/>
                  <a:pt x="943299" y="507776"/>
                </a:cubicBezTo>
                <a:cubicBezTo>
                  <a:pt x="978381" y="502764"/>
                  <a:pt x="1013884" y="501359"/>
                  <a:pt x="1049177" y="498150"/>
                </a:cubicBezTo>
                <a:lnTo>
                  <a:pt x="1106928" y="440399"/>
                </a:lnTo>
                <a:cubicBezTo>
                  <a:pt x="1116553" y="430774"/>
                  <a:pt x="1124478" y="419074"/>
                  <a:pt x="1135804" y="411523"/>
                </a:cubicBezTo>
                <a:lnTo>
                  <a:pt x="1164680" y="392273"/>
                </a:lnTo>
                <a:cubicBezTo>
                  <a:pt x="1167888" y="376231"/>
                  <a:pt x="1174305" y="360506"/>
                  <a:pt x="1174305" y="344146"/>
                </a:cubicBezTo>
                <a:cubicBezTo>
                  <a:pt x="1174305" y="334000"/>
                  <a:pt x="1168677" y="324596"/>
                  <a:pt x="1164680" y="315270"/>
                </a:cubicBezTo>
                <a:cubicBezTo>
                  <a:pt x="1150025" y="281074"/>
                  <a:pt x="1145514" y="276895"/>
                  <a:pt x="1126179" y="247894"/>
                </a:cubicBezTo>
                <a:lnTo>
                  <a:pt x="1106928" y="190142"/>
                </a:lnTo>
                <a:lnTo>
                  <a:pt x="1097303" y="161266"/>
                </a:lnTo>
                <a:cubicBezTo>
                  <a:pt x="1045968" y="164475"/>
                  <a:pt x="994734" y="170892"/>
                  <a:pt x="943299" y="170892"/>
                </a:cubicBezTo>
                <a:cubicBezTo>
                  <a:pt x="917432" y="170892"/>
                  <a:pt x="892048" y="163718"/>
                  <a:pt x="866297" y="161266"/>
                </a:cubicBezTo>
                <a:cubicBezTo>
                  <a:pt x="824653" y="157300"/>
                  <a:pt x="782878" y="154849"/>
                  <a:pt x="741168" y="151641"/>
                </a:cubicBezTo>
                <a:cubicBezTo>
                  <a:pt x="731543" y="145224"/>
                  <a:pt x="721076" y="139918"/>
                  <a:pt x="712293" y="132390"/>
                </a:cubicBezTo>
                <a:cubicBezTo>
                  <a:pt x="698513" y="120578"/>
                  <a:pt x="685744" y="107548"/>
                  <a:pt x="673792" y="93889"/>
                </a:cubicBezTo>
                <a:cubicBezTo>
                  <a:pt x="657081" y="74790"/>
                  <a:pt x="640038" y="48071"/>
                  <a:pt x="625665" y="26513"/>
                </a:cubicBezTo>
                <a:cubicBezTo>
                  <a:pt x="528533" y="38654"/>
                  <a:pt x="573199" y="27959"/>
                  <a:pt x="490912" y="55388"/>
                </a:cubicBezTo>
                <a:lnTo>
                  <a:pt x="462036" y="65014"/>
                </a:lnTo>
                <a:cubicBezTo>
                  <a:pt x="449202" y="58597"/>
                  <a:pt x="435993" y="52882"/>
                  <a:pt x="423535" y="45763"/>
                </a:cubicBezTo>
                <a:cubicBezTo>
                  <a:pt x="402919" y="33983"/>
                  <a:pt x="379952" y="12550"/>
                  <a:pt x="356158" y="7262"/>
                </a:cubicBezTo>
                <a:cubicBezTo>
                  <a:pt x="340498" y="3782"/>
                  <a:pt x="340116" y="-7176"/>
                  <a:pt x="308032" y="726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Š    </a:t>
            </a:r>
            <a:r>
              <a:rPr lang="cs-CZ" b="1" dirty="0" err="1"/>
              <a:t>Š</a:t>
            </a:r>
            <a:endParaRPr lang="cs-CZ" b="1" dirty="0"/>
          </a:p>
        </p:txBody>
      </p:sp>
      <p:sp>
        <p:nvSpPr>
          <p:cNvPr id="47" name="Volný tvar 46"/>
          <p:cNvSpPr/>
          <p:nvPr/>
        </p:nvSpPr>
        <p:spPr>
          <a:xfrm>
            <a:off x="10098083" y="3914125"/>
            <a:ext cx="1174305" cy="719532"/>
          </a:xfrm>
          <a:custGeom>
            <a:avLst/>
            <a:gdLst>
              <a:gd name="connsiteX0" fmla="*/ 308032 w 1174305"/>
              <a:gd name="connsiteY0" fmla="*/ 7262 h 719532"/>
              <a:gd name="connsiteX1" fmla="*/ 163653 w 1174305"/>
              <a:gd name="connsiteY1" fmla="*/ 93889 h 719532"/>
              <a:gd name="connsiteX2" fmla="*/ 134777 w 1174305"/>
              <a:gd name="connsiteY2" fmla="*/ 113140 h 719532"/>
              <a:gd name="connsiteX3" fmla="*/ 105901 w 1174305"/>
              <a:gd name="connsiteY3" fmla="*/ 142016 h 719532"/>
              <a:gd name="connsiteX4" fmla="*/ 77025 w 1174305"/>
              <a:gd name="connsiteY4" fmla="*/ 151641 h 719532"/>
              <a:gd name="connsiteX5" fmla="*/ 38524 w 1174305"/>
              <a:gd name="connsiteY5" fmla="*/ 209393 h 719532"/>
              <a:gd name="connsiteX6" fmla="*/ 9648 w 1174305"/>
              <a:gd name="connsiteY6" fmla="*/ 267144 h 719532"/>
              <a:gd name="connsiteX7" fmla="*/ 23 w 1174305"/>
              <a:gd name="connsiteY7" fmla="*/ 296020 h 719532"/>
              <a:gd name="connsiteX8" fmla="*/ 9648 w 1174305"/>
              <a:gd name="connsiteY8" fmla="*/ 450024 h 719532"/>
              <a:gd name="connsiteX9" fmla="*/ 38524 w 1174305"/>
              <a:gd name="connsiteY9" fmla="*/ 478900 h 719532"/>
              <a:gd name="connsiteX10" fmla="*/ 105901 w 1174305"/>
              <a:gd name="connsiteY10" fmla="*/ 507776 h 719532"/>
              <a:gd name="connsiteX11" fmla="*/ 173278 w 1174305"/>
              <a:gd name="connsiteY11" fmla="*/ 527026 h 719532"/>
              <a:gd name="connsiteX12" fmla="*/ 269531 w 1174305"/>
              <a:gd name="connsiteY12" fmla="*/ 517401 h 719532"/>
              <a:gd name="connsiteX13" fmla="*/ 327282 w 1174305"/>
              <a:gd name="connsiteY13" fmla="*/ 498150 h 719532"/>
              <a:gd name="connsiteX14" fmla="*/ 356158 w 1174305"/>
              <a:gd name="connsiteY14" fmla="*/ 488525 h 719532"/>
              <a:gd name="connsiteX15" fmla="*/ 413910 w 1174305"/>
              <a:gd name="connsiteY15" fmla="*/ 507776 h 719532"/>
              <a:gd name="connsiteX16" fmla="*/ 462036 w 1174305"/>
              <a:gd name="connsiteY16" fmla="*/ 565527 h 719532"/>
              <a:gd name="connsiteX17" fmla="*/ 490912 w 1174305"/>
              <a:gd name="connsiteY17" fmla="*/ 623279 h 719532"/>
              <a:gd name="connsiteX18" fmla="*/ 529413 w 1174305"/>
              <a:gd name="connsiteY18" fmla="*/ 671405 h 719532"/>
              <a:gd name="connsiteX19" fmla="*/ 664166 w 1174305"/>
              <a:gd name="connsiteY19" fmla="*/ 681030 h 719532"/>
              <a:gd name="connsiteX20" fmla="*/ 741168 w 1174305"/>
              <a:gd name="connsiteY20" fmla="*/ 700281 h 719532"/>
              <a:gd name="connsiteX21" fmla="*/ 808545 w 1174305"/>
              <a:gd name="connsiteY21" fmla="*/ 719532 h 719532"/>
              <a:gd name="connsiteX22" fmla="*/ 885547 w 1174305"/>
              <a:gd name="connsiteY22" fmla="*/ 709906 h 719532"/>
              <a:gd name="connsiteX23" fmla="*/ 895173 w 1174305"/>
              <a:gd name="connsiteY23" fmla="*/ 671405 h 719532"/>
              <a:gd name="connsiteX24" fmla="*/ 914423 w 1174305"/>
              <a:gd name="connsiteY24" fmla="*/ 517401 h 719532"/>
              <a:gd name="connsiteX25" fmla="*/ 943299 w 1174305"/>
              <a:gd name="connsiteY25" fmla="*/ 507776 h 719532"/>
              <a:gd name="connsiteX26" fmla="*/ 1049177 w 1174305"/>
              <a:gd name="connsiteY26" fmla="*/ 498150 h 719532"/>
              <a:gd name="connsiteX27" fmla="*/ 1106928 w 1174305"/>
              <a:gd name="connsiteY27" fmla="*/ 440399 h 719532"/>
              <a:gd name="connsiteX28" fmla="*/ 1135804 w 1174305"/>
              <a:gd name="connsiteY28" fmla="*/ 411523 h 719532"/>
              <a:gd name="connsiteX29" fmla="*/ 1164680 w 1174305"/>
              <a:gd name="connsiteY29" fmla="*/ 392273 h 719532"/>
              <a:gd name="connsiteX30" fmla="*/ 1174305 w 1174305"/>
              <a:gd name="connsiteY30" fmla="*/ 344146 h 719532"/>
              <a:gd name="connsiteX31" fmla="*/ 1164680 w 1174305"/>
              <a:gd name="connsiteY31" fmla="*/ 315270 h 719532"/>
              <a:gd name="connsiteX32" fmla="*/ 1126179 w 1174305"/>
              <a:gd name="connsiteY32" fmla="*/ 247894 h 719532"/>
              <a:gd name="connsiteX33" fmla="*/ 1106928 w 1174305"/>
              <a:gd name="connsiteY33" fmla="*/ 190142 h 719532"/>
              <a:gd name="connsiteX34" fmla="*/ 1097303 w 1174305"/>
              <a:gd name="connsiteY34" fmla="*/ 161266 h 719532"/>
              <a:gd name="connsiteX35" fmla="*/ 943299 w 1174305"/>
              <a:gd name="connsiteY35" fmla="*/ 170892 h 719532"/>
              <a:gd name="connsiteX36" fmla="*/ 866297 w 1174305"/>
              <a:gd name="connsiteY36" fmla="*/ 161266 h 719532"/>
              <a:gd name="connsiteX37" fmla="*/ 741168 w 1174305"/>
              <a:gd name="connsiteY37" fmla="*/ 151641 h 719532"/>
              <a:gd name="connsiteX38" fmla="*/ 712293 w 1174305"/>
              <a:gd name="connsiteY38" fmla="*/ 132390 h 719532"/>
              <a:gd name="connsiteX39" fmla="*/ 673792 w 1174305"/>
              <a:gd name="connsiteY39" fmla="*/ 93889 h 719532"/>
              <a:gd name="connsiteX40" fmla="*/ 625665 w 1174305"/>
              <a:gd name="connsiteY40" fmla="*/ 26513 h 719532"/>
              <a:gd name="connsiteX41" fmla="*/ 490912 w 1174305"/>
              <a:gd name="connsiteY41" fmla="*/ 55388 h 719532"/>
              <a:gd name="connsiteX42" fmla="*/ 462036 w 1174305"/>
              <a:gd name="connsiteY42" fmla="*/ 65014 h 719532"/>
              <a:gd name="connsiteX43" fmla="*/ 423535 w 1174305"/>
              <a:gd name="connsiteY43" fmla="*/ 45763 h 719532"/>
              <a:gd name="connsiteX44" fmla="*/ 356158 w 1174305"/>
              <a:gd name="connsiteY44" fmla="*/ 7262 h 719532"/>
              <a:gd name="connsiteX45" fmla="*/ 308032 w 1174305"/>
              <a:gd name="connsiteY45" fmla="*/ 7262 h 71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74305" h="719532">
                <a:moveTo>
                  <a:pt x="308032" y="7262"/>
                </a:moveTo>
                <a:cubicBezTo>
                  <a:pt x="275948" y="21700"/>
                  <a:pt x="211543" y="64623"/>
                  <a:pt x="163653" y="93889"/>
                </a:cubicBezTo>
                <a:cubicBezTo>
                  <a:pt x="153782" y="99921"/>
                  <a:pt x="143664" y="105734"/>
                  <a:pt x="134777" y="113140"/>
                </a:cubicBezTo>
                <a:cubicBezTo>
                  <a:pt x="124320" y="121854"/>
                  <a:pt x="117227" y="134465"/>
                  <a:pt x="105901" y="142016"/>
                </a:cubicBezTo>
                <a:cubicBezTo>
                  <a:pt x="97459" y="147644"/>
                  <a:pt x="86650" y="148433"/>
                  <a:pt x="77025" y="151641"/>
                </a:cubicBezTo>
                <a:cubicBezTo>
                  <a:pt x="64191" y="170892"/>
                  <a:pt x="45840" y="187444"/>
                  <a:pt x="38524" y="209393"/>
                </a:cubicBezTo>
                <a:cubicBezTo>
                  <a:pt x="25241" y="249243"/>
                  <a:pt x="34527" y="229826"/>
                  <a:pt x="9648" y="267144"/>
                </a:cubicBezTo>
                <a:cubicBezTo>
                  <a:pt x="6440" y="276769"/>
                  <a:pt x="23" y="285874"/>
                  <a:pt x="23" y="296020"/>
                </a:cubicBezTo>
                <a:cubicBezTo>
                  <a:pt x="23" y="347455"/>
                  <a:pt x="-948" y="399692"/>
                  <a:pt x="9648" y="450024"/>
                </a:cubicBezTo>
                <a:cubicBezTo>
                  <a:pt x="12452" y="463344"/>
                  <a:pt x="28067" y="470186"/>
                  <a:pt x="38524" y="478900"/>
                </a:cubicBezTo>
                <a:cubicBezTo>
                  <a:pt x="69102" y="504382"/>
                  <a:pt x="66818" y="496609"/>
                  <a:pt x="105901" y="507776"/>
                </a:cubicBezTo>
                <a:cubicBezTo>
                  <a:pt x="202521" y="535382"/>
                  <a:pt x="52971" y="496950"/>
                  <a:pt x="173278" y="527026"/>
                </a:cubicBezTo>
                <a:cubicBezTo>
                  <a:pt x="205362" y="523818"/>
                  <a:pt x="237839" y="523343"/>
                  <a:pt x="269531" y="517401"/>
                </a:cubicBezTo>
                <a:cubicBezTo>
                  <a:pt x="289475" y="513661"/>
                  <a:pt x="308032" y="504567"/>
                  <a:pt x="327282" y="498150"/>
                </a:cubicBezTo>
                <a:lnTo>
                  <a:pt x="356158" y="488525"/>
                </a:lnTo>
                <a:cubicBezTo>
                  <a:pt x="375409" y="494942"/>
                  <a:pt x="402654" y="490892"/>
                  <a:pt x="413910" y="507776"/>
                </a:cubicBezTo>
                <a:cubicBezTo>
                  <a:pt x="440710" y="547978"/>
                  <a:pt x="424980" y="528472"/>
                  <a:pt x="462036" y="565527"/>
                </a:cubicBezTo>
                <a:cubicBezTo>
                  <a:pt x="486229" y="638107"/>
                  <a:pt x="453594" y="548643"/>
                  <a:pt x="490912" y="623279"/>
                </a:cubicBezTo>
                <a:cubicBezTo>
                  <a:pt x="502682" y="646819"/>
                  <a:pt x="493820" y="665124"/>
                  <a:pt x="529413" y="671405"/>
                </a:cubicBezTo>
                <a:cubicBezTo>
                  <a:pt x="573760" y="679231"/>
                  <a:pt x="619248" y="677822"/>
                  <a:pt x="664166" y="681030"/>
                </a:cubicBezTo>
                <a:cubicBezTo>
                  <a:pt x="689833" y="687447"/>
                  <a:pt x="716068" y="691915"/>
                  <a:pt x="741168" y="700281"/>
                </a:cubicBezTo>
                <a:cubicBezTo>
                  <a:pt x="782594" y="714089"/>
                  <a:pt x="760201" y="707445"/>
                  <a:pt x="808545" y="719532"/>
                </a:cubicBezTo>
                <a:cubicBezTo>
                  <a:pt x="834212" y="716323"/>
                  <a:pt x="862935" y="722468"/>
                  <a:pt x="885547" y="709906"/>
                </a:cubicBezTo>
                <a:cubicBezTo>
                  <a:pt x="897111" y="703482"/>
                  <a:pt x="893211" y="684487"/>
                  <a:pt x="895173" y="671405"/>
                </a:cubicBezTo>
                <a:cubicBezTo>
                  <a:pt x="902847" y="620243"/>
                  <a:pt x="899825" y="567033"/>
                  <a:pt x="914423" y="517401"/>
                </a:cubicBezTo>
                <a:cubicBezTo>
                  <a:pt x="917286" y="507667"/>
                  <a:pt x="933255" y="509211"/>
                  <a:pt x="943299" y="507776"/>
                </a:cubicBezTo>
                <a:cubicBezTo>
                  <a:pt x="978381" y="502764"/>
                  <a:pt x="1013884" y="501359"/>
                  <a:pt x="1049177" y="498150"/>
                </a:cubicBezTo>
                <a:lnTo>
                  <a:pt x="1106928" y="440399"/>
                </a:lnTo>
                <a:cubicBezTo>
                  <a:pt x="1116553" y="430774"/>
                  <a:pt x="1124478" y="419074"/>
                  <a:pt x="1135804" y="411523"/>
                </a:cubicBezTo>
                <a:lnTo>
                  <a:pt x="1164680" y="392273"/>
                </a:lnTo>
                <a:cubicBezTo>
                  <a:pt x="1167888" y="376231"/>
                  <a:pt x="1174305" y="360506"/>
                  <a:pt x="1174305" y="344146"/>
                </a:cubicBezTo>
                <a:cubicBezTo>
                  <a:pt x="1174305" y="334000"/>
                  <a:pt x="1168677" y="324596"/>
                  <a:pt x="1164680" y="315270"/>
                </a:cubicBezTo>
                <a:cubicBezTo>
                  <a:pt x="1150025" y="281074"/>
                  <a:pt x="1145514" y="276895"/>
                  <a:pt x="1126179" y="247894"/>
                </a:cubicBezTo>
                <a:lnTo>
                  <a:pt x="1106928" y="190142"/>
                </a:lnTo>
                <a:lnTo>
                  <a:pt x="1097303" y="161266"/>
                </a:lnTo>
                <a:cubicBezTo>
                  <a:pt x="1045968" y="164475"/>
                  <a:pt x="994734" y="170892"/>
                  <a:pt x="943299" y="170892"/>
                </a:cubicBezTo>
                <a:cubicBezTo>
                  <a:pt x="917432" y="170892"/>
                  <a:pt x="892048" y="163718"/>
                  <a:pt x="866297" y="161266"/>
                </a:cubicBezTo>
                <a:cubicBezTo>
                  <a:pt x="824653" y="157300"/>
                  <a:pt x="782878" y="154849"/>
                  <a:pt x="741168" y="151641"/>
                </a:cubicBezTo>
                <a:cubicBezTo>
                  <a:pt x="731543" y="145224"/>
                  <a:pt x="721076" y="139918"/>
                  <a:pt x="712293" y="132390"/>
                </a:cubicBezTo>
                <a:cubicBezTo>
                  <a:pt x="698513" y="120578"/>
                  <a:pt x="685744" y="107548"/>
                  <a:pt x="673792" y="93889"/>
                </a:cubicBezTo>
                <a:cubicBezTo>
                  <a:pt x="657081" y="74790"/>
                  <a:pt x="640038" y="48071"/>
                  <a:pt x="625665" y="26513"/>
                </a:cubicBezTo>
                <a:cubicBezTo>
                  <a:pt x="528533" y="38654"/>
                  <a:pt x="573199" y="27959"/>
                  <a:pt x="490912" y="55388"/>
                </a:cubicBezTo>
                <a:lnTo>
                  <a:pt x="462036" y="65014"/>
                </a:lnTo>
                <a:cubicBezTo>
                  <a:pt x="449202" y="58597"/>
                  <a:pt x="435993" y="52882"/>
                  <a:pt x="423535" y="45763"/>
                </a:cubicBezTo>
                <a:cubicBezTo>
                  <a:pt x="402919" y="33983"/>
                  <a:pt x="379952" y="12550"/>
                  <a:pt x="356158" y="7262"/>
                </a:cubicBezTo>
                <a:cubicBezTo>
                  <a:pt x="340498" y="3782"/>
                  <a:pt x="340116" y="-7176"/>
                  <a:pt x="308032" y="726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Š    </a:t>
            </a:r>
            <a:r>
              <a:rPr lang="cs-CZ" b="1" dirty="0" err="1"/>
              <a:t>Š</a:t>
            </a:r>
            <a:endParaRPr lang="cs-CZ" b="1" dirty="0"/>
          </a:p>
        </p:txBody>
      </p:sp>
      <p:sp>
        <p:nvSpPr>
          <p:cNvPr id="48" name="Volný tvar 47"/>
          <p:cNvSpPr/>
          <p:nvPr/>
        </p:nvSpPr>
        <p:spPr>
          <a:xfrm>
            <a:off x="10496204" y="5509887"/>
            <a:ext cx="1102919" cy="577516"/>
          </a:xfrm>
          <a:custGeom>
            <a:avLst/>
            <a:gdLst>
              <a:gd name="connsiteX0" fmla="*/ 34515 w 1102919"/>
              <a:gd name="connsiteY0" fmla="*/ 202131 h 577516"/>
              <a:gd name="connsiteX1" fmla="*/ 24890 w 1102919"/>
              <a:gd name="connsiteY1" fmla="*/ 298383 h 577516"/>
              <a:gd name="connsiteX2" fmla="*/ 24890 w 1102919"/>
              <a:gd name="connsiteY2" fmla="*/ 442762 h 577516"/>
              <a:gd name="connsiteX3" fmla="*/ 53766 w 1102919"/>
              <a:gd name="connsiteY3" fmla="*/ 452388 h 577516"/>
              <a:gd name="connsiteX4" fmla="*/ 92267 w 1102919"/>
              <a:gd name="connsiteY4" fmla="*/ 462013 h 577516"/>
              <a:gd name="connsiteX5" fmla="*/ 150018 w 1102919"/>
              <a:gd name="connsiteY5" fmla="*/ 481263 h 577516"/>
              <a:gd name="connsiteX6" fmla="*/ 804536 w 1102919"/>
              <a:gd name="connsiteY6" fmla="*/ 490889 h 577516"/>
              <a:gd name="connsiteX7" fmla="*/ 862288 w 1102919"/>
              <a:gd name="connsiteY7" fmla="*/ 510139 h 577516"/>
              <a:gd name="connsiteX8" fmla="*/ 920039 w 1102919"/>
              <a:gd name="connsiteY8" fmla="*/ 548640 h 577516"/>
              <a:gd name="connsiteX9" fmla="*/ 948915 w 1102919"/>
              <a:gd name="connsiteY9" fmla="*/ 567891 h 577516"/>
              <a:gd name="connsiteX10" fmla="*/ 977791 w 1102919"/>
              <a:gd name="connsiteY10" fmla="*/ 577516 h 577516"/>
              <a:gd name="connsiteX11" fmla="*/ 1006667 w 1102919"/>
              <a:gd name="connsiteY11" fmla="*/ 567891 h 577516"/>
              <a:gd name="connsiteX12" fmla="*/ 1083669 w 1102919"/>
              <a:gd name="connsiteY12" fmla="*/ 481263 h 577516"/>
              <a:gd name="connsiteX13" fmla="*/ 1093294 w 1102919"/>
              <a:gd name="connsiteY13" fmla="*/ 442762 h 577516"/>
              <a:gd name="connsiteX14" fmla="*/ 1102919 w 1102919"/>
              <a:gd name="connsiteY14" fmla="*/ 413887 h 577516"/>
              <a:gd name="connsiteX15" fmla="*/ 1093294 w 1102919"/>
              <a:gd name="connsiteY15" fmla="*/ 336884 h 577516"/>
              <a:gd name="connsiteX16" fmla="*/ 1074044 w 1102919"/>
              <a:gd name="connsiteY16" fmla="*/ 250257 h 577516"/>
              <a:gd name="connsiteX17" fmla="*/ 1064418 w 1102919"/>
              <a:gd name="connsiteY17" fmla="*/ 221381 h 577516"/>
              <a:gd name="connsiteX18" fmla="*/ 1035543 w 1102919"/>
              <a:gd name="connsiteY18" fmla="*/ 182880 h 577516"/>
              <a:gd name="connsiteX19" fmla="*/ 1016292 w 1102919"/>
              <a:gd name="connsiteY19" fmla="*/ 154004 h 577516"/>
              <a:gd name="connsiteX20" fmla="*/ 987416 w 1102919"/>
              <a:gd name="connsiteY20" fmla="*/ 134754 h 577516"/>
              <a:gd name="connsiteX21" fmla="*/ 948915 w 1102919"/>
              <a:gd name="connsiteY21" fmla="*/ 77002 h 577516"/>
              <a:gd name="connsiteX22" fmla="*/ 929665 w 1102919"/>
              <a:gd name="connsiteY22" fmla="*/ 19251 h 577516"/>
              <a:gd name="connsiteX23" fmla="*/ 871913 w 1102919"/>
              <a:gd name="connsiteY23" fmla="*/ 0 h 577516"/>
              <a:gd name="connsiteX24" fmla="*/ 766035 w 1102919"/>
              <a:gd name="connsiteY24" fmla="*/ 9625 h 577516"/>
              <a:gd name="connsiteX25" fmla="*/ 708284 w 1102919"/>
              <a:gd name="connsiteY25" fmla="*/ 48127 h 577516"/>
              <a:gd name="connsiteX26" fmla="*/ 669783 w 1102919"/>
              <a:gd name="connsiteY26" fmla="*/ 67377 h 577516"/>
              <a:gd name="connsiteX27" fmla="*/ 640907 w 1102919"/>
              <a:gd name="connsiteY27" fmla="*/ 96253 h 577516"/>
              <a:gd name="connsiteX28" fmla="*/ 612031 w 1102919"/>
              <a:gd name="connsiteY28" fmla="*/ 105878 h 577516"/>
              <a:gd name="connsiteX29" fmla="*/ 371399 w 1102919"/>
              <a:gd name="connsiteY29" fmla="*/ 96253 h 577516"/>
              <a:gd name="connsiteX30" fmla="*/ 255896 w 1102919"/>
              <a:gd name="connsiteY30" fmla="*/ 86628 h 577516"/>
              <a:gd name="connsiteX31" fmla="*/ 236646 w 1102919"/>
              <a:gd name="connsiteY31" fmla="*/ 115503 h 577516"/>
              <a:gd name="connsiteX32" fmla="*/ 121143 w 1102919"/>
              <a:gd name="connsiteY32" fmla="*/ 173255 h 577516"/>
              <a:gd name="connsiteX33" fmla="*/ 34515 w 1102919"/>
              <a:gd name="connsiteY33" fmla="*/ 202131 h 5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02919" h="577516">
                <a:moveTo>
                  <a:pt x="34515" y="202131"/>
                </a:moveTo>
                <a:cubicBezTo>
                  <a:pt x="18473" y="222986"/>
                  <a:pt x="29793" y="266514"/>
                  <a:pt x="24890" y="298383"/>
                </a:cubicBezTo>
                <a:cubicBezTo>
                  <a:pt x="13356" y="373357"/>
                  <a:pt x="-24828" y="281178"/>
                  <a:pt x="24890" y="442762"/>
                </a:cubicBezTo>
                <a:cubicBezTo>
                  <a:pt x="27874" y="452459"/>
                  <a:pt x="44010" y="449601"/>
                  <a:pt x="53766" y="452388"/>
                </a:cubicBezTo>
                <a:cubicBezTo>
                  <a:pt x="66486" y="456022"/>
                  <a:pt x="79596" y="458212"/>
                  <a:pt x="92267" y="462013"/>
                </a:cubicBezTo>
                <a:cubicBezTo>
                  <a:pt x="111703" y="467844"/>
                  <a:pt x="129729" y="480965"/>
                  <a:pt x="150018" y="481263"/>
                </a:cubicBezTo>
                <a:lnTo>
                  <a:pt x="804536" y="490889"/>
                </a:lnTo>
                <a:cubicBezTo>
                  <a:pt x="823787" y="497306"/>
                  <a:pt x="845404" y="498883"/>
                  <a:pt x="862288" y="510139"/>
                </a:cubicBezTo>
                <a:lnTo>
                  <a:pt x="920039" y="548640"/>
                </a:lnTo>
                <a:cubicBezTo>
                  <a:pt x="929664" y="555057"/>
                  <a:pt x="937940" y="564233"/>
                  <a:pt x="948915" y="567891"/>
                </a:cubicBezTo>
                <a:lnTo>
                  <a:pt x="977791" y="577516"/>
                </a:lnTo>
                <a:cubicBezTo>
                  <a:pt x="987416" y="574308"/>
                  <a:pt x="998658" y="574120"/>
                  <a:pt x="1006667" y="567891"/>
                </a:cubicBezTo>
                <a:cubicBezTo>
                  <a:pt x="1052310" y="532391"/>
                  <a:pt x="1057938" y="519860"/>
                  <a:pt x="1083669" y="481263"/>
                </a:cubicBezTo>
                <a:cubicBezTo>
                  <a:pt x="1086877" y="468429"/>
                  <a:pt x="1089660" y="455482"/>
                  <a:pt x="1093294" y="442762"/>
                </a:cubicBezTo>
                <a:cubicBezTo>
                  <a:pt x="1096081" y="433007"/>
                  <a:pt x="1102919" y="424033"/>
                  <a:pt x="1102919" y="413887"/>
                </a:cubicBezTo>
                <a:cubicBezTo>
                  <a:pt x="1102919" y="388020"/>
                  <a:pt x="1097227" y="362451"/>
                  <a:pt x="1093294" y="336884"/>
                </a:cubicBezTo>
                <a:cubicBezTo>
                  <a:pt x="1089987" y="315385"/>
                  <a:pt x="1080430" y="272609"/>
                  <a:pt x="1074044" y="250257"/>
                </a:cubicBezTo>
                <a:cubicBezTo>
                  <a:pt x="1071257" y="240501"/>
                  <a:pt x="1069452" y="230190"/>
                  <a:pt x="1064418" y="221381"/>
                </a:cubicBezTo>
                <a:cubicBezTo>
                  <a:pt x="1056459" y="207453"/>
                  <a:pt x="1044867" y="195934"/>
                  <a:pt x="1035543" y="182880"/>
                </a:cubicBezTo>
                <a:cubicBezTo>
                  <a:pt x="1028819" y="173466"/>
                  <a:pt x="1024472" y="162184"/>
                  <a:pt x="1016292" y="154004"/>
                </a:cubicBezTo>
                <a:cubicBezTo>
                  <a:pt x="1008112" y="145824"/>
                  <a:pt x="997041" y="141171"/>
                  <a:pt x="987416" y="134754"/>
                </a:cubicBezTo>
                <a:cubicBezTo>
                  <a:pt x="974582" y="115503"/>
                  <a:pt x="956231" y="98951"/>
                  <a:pt x="948915" y="77002"/>
                </a:cubicBezTo>
                <a:cubicBezTo>
                  <a:pt x="942498" y="57752"/>
                  <a:pt x="948915" y="25668"/>
                  <a:pt x="929665" y="19251"/>
                </a:cubicBezTo>
                <a:lnTo>
                  <a:pt x="871913" y="0"/>
                </a:lnTo>
                <a:cubicBezTo>
                  <a:pt x="836620" y="3208"/>
                  <a:pt x="800033" y="-375"/>
                  <a:pt x="766035" y="9625"/>
                </a:cubicBezTo>
                <a:cubicBezTo>
                  <a:pt x="743839" y="16153"/>
                  <a:pt x="728978" y="37780"/>
                  <a:pt x="708284" y="48127"/>
                </a:cubicBezTo>
                <a:lnTo>
                  <a:pt x="669783" y="67377"/>
                </a:lnTo>
                <a:cubicBezTo>
                  <a:pt x="660158" y="77002"/>
                  <a:pt x="652233" y="88702"/>
                  <a:pt x="640907" y="96253"/>
                </a:cubicBezTo>
                <a:cubicBezTo>
                  <a:pt x="632465" y="101881"/>
                  <a:pt x="622177" y="105878"/>
                  <a:pt x="612031" y="105878"/>
                </a:cubicBezTo>
                <a:cubicBezTo>
                  <a:pt x="531756" y="105878"/>
                  <a:pt x="451610" y="99461"/>
                  <a:pt x="371399" y="96253"/>
                </a:cubicBezTo>
                <a:cubicBezTo>
                  <a:pt x="295133" y="70830"/>
                  <a:pt x="333664" y="73666"/>
                  <a:pt x="255896" y="86628"/>
                </a:cubicBezTo>
                <a:cubicBezTo>
                  <a:pt x="249479" y="96253"/>
                  <a:pt x="245352" y="107886"/>
                  <a:pt x="236646" y="115503"/>
                </a:cubicBezTo>
                <a:cubicBezTo>
                  <a:pt x="206892" y="141538"/>
                  <a:pt x="161480" y="167493"/>
                  <a:pt x="121143" y="173255"/>
                </a:cubicBezTo>
                <a:cubicBezTo>
                  <a:pt x="50590" y="183334"/>
                  <a:pt x="50557" y="181276"/>
                  <a:pt x="34515" y="202131"/>
                </a:cubicBezTo>
                <a:close/>
              </a:path>
            </a:pathLst>
          </a:custGeom>
          <a:solidFill>
            <a:srgbClr val="92C969"/>
          </a:solidFill>
          <a:ln w="38100">
            <a:solidFill>
              <a:srgbClr val="92C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Volný tvar 48"/>
          <p:cNvSpPr/>
          <p:nvPr/>
        </p:nvSpPr>
        <p:spPr>
          <a:xfrm>
            <a:off x="9350411" y="5606578"/>
            <a:ext cx="1334824" cy="605854"/>
          </a:xfrm>
          <a:custGeom>
            <a:avLst/>
            <a:gdLst>
              <a:gd name="connsiteX0" fmla="*/ 294968 w 1334824"/>
              <a:gd name="connsiteY0" fmla="*/ 1079 h 605854"/>
              <a:gd name="connsiteX1" fmla="*/ 331839 w 1334824"/>
              <a:gd name="connsiteY1" fmla="*/ 15827 h 605854"/>
              <a:gd name="connsiteX2" fmla="*/ 346587 w 1334824"/>
              <a:gd name="connsiteY2" fmla="*/ 30576 h 605854"/>
              <a:gd name="connsiteX3" fmla="*/ 368710 w 1334824"/>
              <a:gd name="connsiteY3" fmla="*/ 37950 h 605854"/>
              <a:gd name="connsiteX4" fmla="*/ 390833 w 1334824"/>
              <a:gd name="connsiteY4" fmla="*/ 52698 h 605854"/>
              <a:gd name="connsiteX5" fmla="*/ 405581 w 1334824"/>
              <a:gd name="connsiteY5" fmla="*/ 67447 h 605854"/>
              <a:gd name="connsiteX6" fmla="*/ 442452 w 1334824"/>
              <a:gd name="connsiteY6" fmla="*/ 74821 h 605854"/>
              <a:gd name="connsiteX7" fmla="*/ 612058 w 1334824"/>
              <a:gd name="connsiteY7" fmla="*/ 67447 h 605854"/>
              <a:gd name="connsiteX8" fmla="*/ 656303 w 1334824"/>
              <a:gd name="connsiteY8" fmla="*/ 52698 h 605854"/>
              <a:gd name="connsiteX9" fmla="*/ 693174 w 1334824"/>
              <a:gd name="connsiteY9" fmla="*/ 60072 h 605854"/>
              <a:gd name="connsiteX10" fmla="*/ 707923 w 1334824"/>
              <a:gd name="connsiteY10" fmla="*/ 104318 h 605854"/>
              <a:gd name="connsiteX11" fmla="*/ 722671 w 1334824"/>
              <a:gd name="connsiteY11" fmla="*/ 126440 h 605854"/>
              <a:gd name="connsiteX12" fmla="*/ 752168 w 1334824"/>
              <a:gd name="connsiteY12" fmla="*/ 155937 h 605854"/>
              <a:gd name="connsiteX13" fmla="*/ 789039 w 1334824"/>
              <a:gd name="connsiteY13" fmla="*/ 192808 h 605854"/>
              <a:gd name="connsiteX14" fmla="*/ 811162 w 1334824"/>
              <a:gd name="connsiteY14" fmla="*/ 207556 h 605854"/>
              <a:gd name="connsiteX15" fmla="*/ 848033 w 1334824"/>
              <a:gd name="connsiteY15" fmla="*/ 229679 h 605854"/>
              <a:gd name="connsiteX16" fmla="*/ 973394 w 1334824"/>
              <a:gd name="connsiteY16" fmla="*/ 237053 h 605854"/>
              <a:gd name="connsiteX17" fmla="*/ 1047136 w 1334824"/>
              <a:gd name="connsiteY17" fmla="*/ 259176 h 605854"/>
              <a:gd name="connsiteX18" fmla="*/ 1069258 w 1334824"/>
              <a:gd name="connsiteY18" fmla="*/ 266550 h 605854"/>
              <a:gd name="connsiteX19" fmla="*/ 1179871 w 1334824"/>
              <a:gd name="connsiteY19" fmla="*/ 281298 h 605854"/>
              <a:gd name="connsiteX20" fmla="*/ 1194620 w 1334824"/>
              <a:gd name="connsiteY20" fmla="*/ 325543 h 605854"/>
              <a:gd name="connsiteX21" fmla="*/ 1238865 w 1334824"/>
              <a:gd name="connsiteY21" fmla="*/ 340292 h 605854"/>
              <a:gd name="connsiteX22" fmla="*/ 1305233 w 1334824"/>
              <a:gd name="connsiteY22" fmla="*/ 355040 h 605854"/>
              <a:gd name="connsiteX23" fmla="*/ 1327355 w 1334824"/>
              <a:gd name="connsiteY23" fmla="*/ 369789 h 605854"/>
              <a:gd name="connsiteX24" fmla="*/ 1327355 w 1334824"/>
              <a:gd name="connsiteY24" fmla="*/ 414034 h 605854"/>
              <a:gd name="connsiteX25" fmla="*/ 1312607 w 1334824"/>
              <a:gd name="connsiteY25" fmla="*/ 436156 h 605854"/>
              <a:gd name="connsiteX26" fmla="*/ 1297858 w 1334824"/>
              <a:gd name="connsiteY26" fmla="*/ 450905 h 605854"/>
              <a:gd name="connsiteX27" fmla="*/ 1246239 w 1334824"/>
              <a:gd name="connsiteY27" fmla="*/ 480401 h 605854"/>
              <a:gd name="connsiteX28" fmla="*/ 1165123 w 1334824"/>
              <a:gd name="connsiteY28" fmla="*/ 502524 h 605854"/>
              <a:gd name="connsiteX29" fmla="*/ 1113503 w 1334824"/>
              <a:gd name="connsiteY29" fmla="*/ 517272 h 605854"/>
              <a:gd name="connsiteX30" fmla="*/ 1084007 w 1334824"/>
              <a:gd name="connsiteY30" fmla="*/ 524647 h 605854"/>
              <a:gd name="connsiteX31" fmla="*/ 1039762 w 1334824"/>
              <a:gd name="connsiteY31" fmla="*/ 539395 h 605854"/>
              <a:gd name="connsiteX32" fmla="*/ 1017639 w 1334824"/>
              <a:gd name="connsiteY32" fmla="*/ 546769 h 605854"/>
              <a:gd name="connsiteX33" fmla="*/ 995516 w 1334824"/>
              <a:gd name="connsiteY33" fmla="*/ 554143 h 605854"/>
              <a:gd name="connsiteX34" fmla="*/ 973394 w 1334824"/>
              <a:gd name="connsiteY34" fmla="*/ 568892 h 605854"/>
              <a:gd name="connsiteX35" fmla="*/ 929149 w 1334824"/>
              <a:gd name="connsiteY35" fmla="*/ 583640 h 605854"/>
              <a:gd name="connsiteX36" fmla="*/ 907026 w 1334824"/>
              <a:gd name="connsiteY36" fmla="*/ 598389 h 605854"/>
              <a:gd name="connsiteX37" fmla="*/ 796413 w 1334824"/>
              <a:gd name="connsiteY37" fmla="*/ 598389 h 605854"/>
              <a:gd name="connsiteX38" fmla="*/ 766916 w 1334824"/>
              <a:gd name="connsiteY38" fmla="*/ 591014 h 605854"/>
              <a:gd name="connsiteX39" fmla="*/ 722671 w 1334824"/>
              <a:gd name="connsiteY39" fmla="*/ 576266 h 605854"/>
              <a:gd name="connsiteX40" fmla="*/ 678426 w 1334824"/>
              <a:gd name="connsiteY40" fmla="*/ 568892 h 605854"/>
              <a:gd name="connsiteX41" fmla="*/ 626807 w 1334824"/>
              <a:gd name="connsiteY41" fmla="*/ 554143 h 605854"/>
              <a:gd name="connsiteX42" fmla="*/ 597310 w 1334824"/>
              <a:gd name="connsiteY42" fmla="*/ 546769 h 605854"/>
              <a:gd name="connsiteX43" fmla="*/ 575187 w 1334824"/>
              <a:gd name="connsiteY43" fmla="*/ 532021 h 605854"/>
              <a:gd name="connsiteX44" fmla="*/ 530942 w 1334824"/>
              <a:gd name="connsiteY44" fmla="*/ 509898 h 605854"/>
              <a:gd name="connsiteX45" fmla="*/ 471949 w 1334824"/>
              <a:gd name="connsiteY45" fmla="*/ 465653 h 605854"/>
              <a:gd name="connsiteX46" fmla="*/ 361336 w 1334824"/>
              <a:gd name="connsiteY46" fmla="*/ 480401 h 605854"/>
              <a:gd name="connsiteX47" fmla="*/ 339213 w 1334824"/>
              <a:gd name="connsiteY47" fmla="*/ 487776 h 605854"/>
              <a:gd name="connsiteX48" fmla="*/ 302342 w 1334824"/>
              <a:gd name="connsiteY48" fmla="*/ 495150 h 605854"/>
              <a:gd name="connsiteX49" fmla="*/ 117987 w 1334824"/>
              <a:gd name="connsiteY49" fmla="*/ 487776 h 605854"/>
              <a:gd name="connsiteX50" fmla="*/ 95865 w 1334824"/>
              <a:gd name="connsiteY50" fmla="*/ 480401 h 605854"/>
              <a:gd name="connsiteX51" fmla="*/ 36871 w 1334824"/>
              <a:gd name="connsiteY51" fmla="*/ 436156 h 605854"/>
              <a:gd name="connsiteX52" fmla="*/ 7374 w 1334824"/>
              <a:gd name="connsiteY52" fmla="*/ 399285 h 605854"/>
              <a:gd name="connsiteX53" fmla="*/ 0 w 1334824"/>
              <a:gd name="connsiteY53" fmla="*/ 377163 h 605854"/>
              <a:gd name="connsiteX54" fmla="*/ 7374 w 1334824"/>
              <a:gd name="connsiteY54" fmla="*/ 237053 h 605854"/>
              <a:gd name="connsiteX55" fmla="*/ 22123 w 1334824"/>
              <a:gd name="connsiteY55" fmla="*/ 222305 h 605854"/>
              <a:gd name="connsiteX56" fmla="*/ 66368 w 1334824"/>
              <a:gd name="connsiteY56" fmla="*/ 207556 h 605854"/>
              <a:gd name="connsiteX57" fmla="*/ 110613 w 1334824"/>
              <a:gd name="connsiteY57" fmla="*/ 185434 h 605854"/>
              <a:gd name="connsiteX58" fmla="*/ 125362 w 1334824"/>
              <a:gd name="connsiteY58" fmla="*/ 170685 h 605854"/>
              <a:gd name="connsiteX59" fmla="*/ 147484 w 1334824"/>
              <a:gd name="connsiteY59" fmla="*/ 155937 h 605854"/>
              <a:gd name="connsiteX60" fmla="*/ 154858 w 1334824"/>
              <a:gd name="connsiteY60" fmla="*/ 133814 h 605854"/>
              <a:gd name="connsiteX61" fmla="*/ 169607 w 1334824"/>
              <a:gd name="connsiteY61" fmla="*/ 119066 h 605854"/>
              <a:gd name="connsiteX62" fmla="*/ 184355 w 1334824"/>
              <a:gd name="connsiteY62" fmla="*/ 74821 h 605854"/>
              <a:gd name="connsiteX63" fmla="*/ 213852 w 1334824"/>
              <a:gd name="connsiteY63" fmla="*/ 45324 h 605854"/>
              <a:gd name="connsiteX64" fmla="*/ 294968 w 1334824"/>
              <a:gd name="connsiteY64" fmla="*/ 1079 h 60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334824" h="605854">
                <a:moveTo>
                  <a:pt x="294968" y="1079"/>
                </a:moveTo>
                <a:cubicBezTo>
                  <a:pt x="314632" y="-3837"/>
                  <a:pt x="320346" y="9260"/>
                  <a:pt x="331839" y="15827"/>
                </a:cubicBezTo>
                <a:cubicBezTo>
                  <a:pt x="337875" y="19276"/>
                  <a:pt x="340625" y="26999"/>
                  <a:pt x="346587" y="30576"/>
                </a:cubicBezTo>
                <a:cubicBezTo>
                  <a:pt x="353252" y="34575"/>
                  <a:pt x="361757" y="34474"/>
                  <a:pt x="368710" y="37950"/>
                </a:cubicBezTo>
                <a:cubicBezTo>
                  <a:pt x="376637" y="41913"/>
                  <a:pt x="383912" y="47161"/>
                  <a:pt x="390833" y="52698"/>
                </a:cubicBezTo>
                <a:cubicBezTo>
                  <a:pt x="396262" y="57041"/>
                  <a:pt x="399191" y="64708"/>
                  <a:pt x="405581" y="67447"/>
                </a:cubicBezTo>
                <a:cubicBezTo>
                  <a:pt x="417101" y="72384"/>
                  <a:pt x="430162" y="72363"/>
                  <a:pt x="442452" y="74821"/>
                </a:cubicBezTo>
                <a:cubicBezTo>
                  <a:pt x="498987" y="72363"/>
                  <a:pt x="555770" y="73270"/>
                  <a:pt x="612058" y="67447"/>
                </a:cubicBezTo>
                <a:cubicBezTo>
                  <a:pt x="627522" y="65847"/>
                  <a:pt x="656303" y="52698"/>
                  <a:pt x="656303" y="52698"/>
                </a:cubicBezTo>
                <a:cubicBezTo>
                  <a:pt x="668593" y="55156"/>
                  <a:pt x="684311" y="51209"/>
                  <a:pt x="693174" y="60072"/>
                </a:cubicBezTo>
                <a:cubicBezTo>
                  <a:pt x="704167" y="71065"/>
                  <a:pt x="699299" y="91383"/>
                  <a:pt x="707923" y="104318"/>
                </a:cubicBezTo>
                <a:lnTo>
                  <a:pt x="722671" y="126440"/>
                </a:lnTo>
                <a:cubicBezTo>
                  <a:pt x="737965" y="172325"/>
                  <a:pt x="717208" y="129718"/>
                  <a:pt x="752168" y="155937"/>
                </a:cubicBezTo>
                <a:cubicBezTo>
                  <a:pt x="766073" y="166366"/>
                  <a:pt x="774577" y="183167"/>
                  <a:pt x="789039" y="192808"/>
                </a:cubicBezTo>
                <a:cubicBezTo>
                  <a:pt x="796413" y="197724"/>
                  <a:pt x="804241" y="202019"/>
                  <a:pt x="811162" y="207556"/>
                </a:cubicBezTo>
                <a:cubicBezTo>
                  <a:pt x="828630" y="221531"/>
                  <a:pt x="822418" y="227118"/>
                  <a:pt x="848033" y="229679"/>
                </a:cubicBezTo>
                <a:cubicBezTo>
                  <a:pt x="889685" y="233844"/>
                  <a:pt x="931607" y="234595"/>
                  <a:pt x="973394" y="237053"/>
                </a:cubicBezTo>
                <a:cubicBezTo>
                  <a:pt x="1017975" y="248198"/>
                  <a:pt x="993273" y="241221"/>
                  <a:pt x="1047136" y="259176"/>
                </a:cubicBezTo>
                <a:cubicBezTo>
                  <a:pt x="1054510" y="261634"/>
                  <a:pt x="1061636" y="265026"/>
                  <a:pt x="1069258" y="266550"/>
                </a:cubicBezTo>
                <a:cubicBezTo>
                  <a:pt x="1130353" y="278769"/>
                  <a:pt x="1093657" y="272677"/>
                  <a:pt x="1179871" y="281298"/>
                </a:cubicBezTo>
                <a:cubicBezTo>
                  <a:pt x="1184787" y="296046"/>
                  <a:pt x="1179872" y="320627"/>
                  <a:pt x="1194620" y="325543"/>
                </a:cubicBezTo>
                <a:cubicBezTo>
                  <a:pt x="1209368" y="330459"/>
                  <a:pt x="1223621" y="337243"/>
                  <a:pt x="1238865" y="340292"/>
                </a:cubicBezTo>
                <a:cubicBezTo>
                  <a:pt x="1285674" y="349654"/>
                  <a:pt x="1263576" y="344626"/>
                  <a:pt x="1305233" y="355040"/>
                </a:cubicBezTo>
                <a:cubicBezTo>
                  <a:pt x="1312607" y="359956"/>
                  <a:pt x="1321819" y="362868"/>
                  <a:pt x="1327355" y="369789"/>
                </a:cubicBezTo>
                <a:cubicBezTo>
                  <a:pt x="1339456" y="384915"/>
                  <a:pt x="1334918" y="398907"/>
                  <a:pt x="1327355" y="414034"/>
                </a:cubicBezTo>
                <a:cubicBezTo>
                  <a:pt x="1323392" y="421961"/>
                  <a:pt x="1318143" y="429236"/>
                  <a:pt x="1312607" y="436156"/>
                </a:cubicBezTo>
                <a:cubicBezTo>
                  <a:pt x="1308264" y="441585"/>
                  <a:pt x="1303287" y="446562"/>
                  <a:pt x="1297858" y="450905"/>
                </a:cubicBezTo>
                <a:cubicBezTo>
                  <a:pt x="1283615" y="462300"/>
                  <a:pt x="1262545" y="473413"/>
                  <a:pt x="1246239" y="480401"/>
                </a:cubicBezTo>
                <a:cubicBezTo>
                  <a:pt x="1226934" y="488675"/>
                  <a:pt x="1174167" y="500263"/>
                  <a:pt x="1165123" y="502524"/>
                </a:cubicBezTo>
                <a:cubicBezTo>
                  <a:pt x="1072971" y="525561"/>
                  <a:pt x="1187512" y="496126"/>
                  <a:pt x="1113503" y="517272"/>
                </a:cubicBezTo>
                <a:cubicBezTo>
                  <a:pt x="1103758" y="520056"/>
                  <a:pt x="1093714" y="521735"/>
                  <a:pt x="1084007" y="524647"/>
                </a:cubicBezTo>
                <a:cubicBezTo>
                  <a:pt x="1069117" y="529114"/>
                  <a:pt x="1054510" y="534479"/>
                  <a:pt x="1039762" y="539395"/>
                </a:cubicBezTo>
                <a:lnTo>
                  <a:pt x="1017639" y="546769"/>
                </a:lnTo>
                <a:lnTo>
                  <a:pt x="995516" y="554143"/>
                </a:lnTo>
                <a:cubicBezTo>
                  <a:pt x="988142" y="559059"/>
                  <a:pt x="981493" y="565292"/>
                  <a:pt x="973394" y="568892"/>
                </a:cubicBezTo>
                <a:cubicBezTo>
                  <a:pt x="959188" y="575206"/>
                  <a:pt x="929149" y="583640"/>
                  <a:pt x="929149" y="583640"/>
                </a:cubicBezTo>
                <a:cubicBezTo>
                  <a:pt x="921775" y="588556"/>
                  <a:pt x="915325" y="595277"/>
                  <a:pt x="907026" y="598389"/>
                </a:cubicBezTo>
                <a:cubicBezTo>
                  <a:pt x="868441" y="612858"/>
                  <a:pt x="838261" y="602574"/>
                  <a:pt x="796413" y="598389"/>
                </a:cubicBezTo>
                <a:cubicBezTo>
                  <a:pt x="786581" y="595931"/>
                  <a:pt x="776624" y="593926"/>
                  <a:pt x="766916" y="591014"/>
                </a:cubicBezTo>
                <a:cubicBezTo>
                  <a:pt x="752026" y="586547"/>
                  <a:pt x="738006" y="578822"/>
                  <a:pt x="722671" y="576266"/>
                </a:cubicBezTo>
                <a:cubicBezTo>
                  <a:pt x="707923" y="573808"/>
                  <a:pt x="693087" y="571824"/>
                  <a:pt x="678426" y="568892"/>
                </a:cubicBezTo>
                <a:cubicBezTo>
                  <a:pt x="639988" y="561205"/>
                  <a:pt x="659617" y="563518"/>
                  <a:pt x="626807" y="554143"/>
                </a:cubicBezTo>
                <a:cubicBezTo>
                  <a:pt x="617062" y="551359"/>
                  <a:pt x="607142" y="549227"/>
                  <a:pt x="597310" y="546769"/>
                </a:cubicBezTo>
                <a:cubicBezTo>
                  <a:pt x="589936" y="541853"/>
                  <a:pt x="583114" y="535984"/>
                  <a:pt x="575187" y="532021"/>
                </a:cubicBezTo>
                <a:cubicBezTo>
                  <a:pt x="545018" y="516937"/>
                  <a:pt x="559120" y="534554"/>
                  <a:pt x="530942" y="509898"/>
                </a:cubicBezTo>
                <a:cubicBezTo>
                  <a:pt x="478798" y="464272"/>
                  <a:pt x="514932" y="479981"/>
                  <a:pt x="471949" y="465653"/>
                </a:cubicBezTo>
                <a:cubicBezTo>
                  <a:pt x="435078" y="470569"/>
                  <a:pt x="398027" y="474286"/>
                  <a:pt x="361336" y="480401"/>
                </a:cubicBezTo>
                <a:cubicBezTo>
                  <a:pt x="353668" y="481679"/>
                  <a:pt x="346754" y="485891"/>
                  <a:pt x="339213" y="487776"/>
                </a:cubicBezTo>
                <a:cubicBezTo>
                  <a:pt x="327054" y="490816"/>
                  <a:pt x="314632" y="492692"/>
                  <a:pt x="302342" y="495150"/>
                </a:cubicBezTo>
                <a:cubicBezTo>
                  <a:pt x="240890" y="492692"/>
                  <a:pt x="179332" y="492158"/>
                  <a:pt x="117987" y="487776"/>
                </a:cubicBezTo>
                <a:cubicBezTo>
                  <a:pt x="110234" y="487222"/>
                  <a:pt x="102660" y="484176"/>
                  <a:pt x="95865" y="480401"/>
                </a:cubicBezTo>
                <a:cubicBezTo>
                  <a:pt x="78877" y="470963"/>
                  <a:pt x="51193" y="454058"/>
                  <a:pt x="36871" y="436156"/>
                </a:cubicBezTo>
                <a:cubicBezTo>
                  <a:pt x="-340" y="389643"/>
                  <a:pt x="42986" y="434897"/>
                  <a:pt x="7374" y="399285"/>
                </a:cubicBezTo>
                <a:cubicBezTo>
                  <a:pt x="4916" y="391911"/>
                  <a:pt x="0" y="384936"/>
                  <a:pt x="0" y="377163"/>
                </a:cubicBezTo>
                <a:cubicBezTo>
                  <a:pt x="0" y="330395"/>
                  <a:pt x="760" y="283351"/>
                  <a:pt x="7374" y="237053"/>
                </a:cubicBezTo>
                <a:cubicBezTo>
                  <a:pt x="8357" y="230170"/>
                  <a:pt x="15904" y="225414"/>
                  <a:pt x="22123" y="222305"/>
                </a:cubicBezTo>
                <a:cubicBezTo>
                  <a:pt x="36028" y="215353"/>
                  <a:pt x="53433" y="216179"/>
                  <a:pt x="66368" y="207556"/>
                </a:cubicBezTo>
                <a:cubicBezTo>
                  <a:pt x="94959" y="188497"/>
                  <a:pt x="80083" y="195611"/>
                  <a:pt x="110613" y="185434"/>
                </a:cubicBezTo>
                <a:cubicBezTo>
                  <a:pt x="115529" y="180518"/>
                  <a:pt x="119933" y="175028"/>
                  <a:pt x="125362" y="170685"/>
                </a:cubicBezTo>
                <a:cubicBezTo>
                  <a:pt x="132282" y="165149"/>
                  <a:pt x="141948" y="162857"/>
                  <a:pt x="147484" y="155937"/>
                </a:cubicBezTo>
                <a:cubicBezTo>
                  <a:pt x="152340" y="149867"/>
                  <a:pt x="150859" y="140479"/>
                  <a:pt x="154858" y="133814"/>
                </a:cubicBezTo>
                <a:cubicBezTo>
                  <a:pt x="158435" y="127852"/>
                  <a:pt x="164691" y="123982"/>
                  <a:pt x="169607" y="119066"/>
                </a:cubicBezTo>
                <a:cubicBezTo>
                  <a:pt x="174523" y="104318"/>
                  <a:pt x="173362" y="85814"/>
                  <a:pt x="184355" y="74821"/>
                </a:cubicBezTo>
                <a:cubicBezTo>
                  <a:pt x="194187" y="64989"/>
                  <a:pt x="200661" y="49721"/>
                  <a:pt x="213852" y="45324"/>
                </a:cubicBezTo>
                <a:cubicBezTo>
                  <a:pt x="262761" y="29021"/>
                  <a:pt x="275304" y="5995"/>
                  <a:pt x="294968" y="1079"/>
                </a:cubicBezTo>
                <a:close/>
              </a:path>
            </a:pathLst>
          </a:custGeom>
          <a:solidFill>
            <a:srgbClr val="C6A8E6"/>
          </a:solidFill>
          <a:ln w="38100">
            <a:solidFill>
              <a:srgbClr val="C6A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Volný tvar 49"/>
          <p:cNvSpPr/>
          <p:nvPr/>
        </p:nvSpPr>
        <p:spPr>
          <a:xfrm>
            <a:off x="9613481" y="5147687"/>
            <a:ext cx="1174305" cy="719532"/>
          </a:xfrm>
          <a:custGeom>
            <a:avLst/>
            <a:gdLst>
              <a:gd name="connsiteX0" fmla="*/ 308032 w 1174305"/>
              <a:gd name="connsiteY0" fmla="*/ 7262 h 719532"/>
              <a:gd name="connsiteX1" fmla="*/ 163653 w 1174305"/>
              <a:gd name="connsiteY1" fmla="*/ 93889 h 719532"/>
              <a:gd name="connsiteX2" fmla="*/ 134777 w 1174305"/>
              <a:gd name="connsiteY2" fmla="*/ 113140 h 719532"/>
              <a:gd name="connsiteX3" fmla="*/ 105901 w 1174305"/>
              <a:gd name="connsiteY3" fmla="*/ 142016 h 719532"/>
              <a:gd name="connsiteX4" fmla="*/ 77025 w 1174305"/>
              <a:gd name="connsiteY4" fmla="*/ 151641 h 719532"/>
              <a:gd name="connsiteX5" fmla="*/ 38524 w 1174305"/>
              <a:gd name="connsiteY5" fmla="*/ 209393 h 719532"/>
              <a:gd name="connsiteX6" fmla="*/ 9648 w 1174305"/>
              <a:gd name="connsiteY6" fmla="*/ 267144 h 719532"/>
              <a:gd name="connsiteX7" fmla="*/ 23 w 1174305"/>
              <a:gd name="connsiteY7" fmla="*/ 296020 h 719532"/>
              <a:gd name="connsiteX8" fmla="*/ 9648 w 1174305"/>
              <a:gd name="connsiteY8" fmla="*/ 450024 h 719532"/>
              <a:gd name="connsiteX9" fmla="*/ 38524 w 1174305"/>
              <a:gd name="connsiteY9" fmla="*/ 478900 h 719532"/>
              <a:gd name="connsiteX10" fmla="*/ 105901 w 1174305"/>
              <a:gd name="connsiteY10" fmla="*/ 507776 h 719532"/>
              <a:gd name="connsiteX11" fmla="*/ 173278 w 1174305"/>
              <a:gd name="connsiteY11" fmla="*/ 527026 h 719532"/>
              <a:gd name="connsiteX12" fmla="*/ 269531 w 1174305"/>
              <a:gd name="connsiteY12" fmla="*/ 517401 h 719532"/>
              <a:gd name="connsiteX13" fmla="*/ 327282 w 1174305"/>
              <a:gd name="connsiteY13" fmla="*/ 498150 h 719532"/>
              <a:gd name="connsiteX14" fmla="*/ 356158 w 1174305"/>
              <a:gd name="connsiteY14" fmla="*/ 488525 h 719532"/>
              <a:gd name="connsiteX15" fmla="*/ 413910 w 1174305"/>
              <a:gd name="connsiteY15" fmla="*/ 507776 h 719532"/>
              <a:gd name="connsiteX16" fmla="*/ 462036 w 1174305"/>
              <a:gd name="connsiteY16" fmla="*/ 565527 h 719532"/>
              <a:gd name="connsiteX17" fmla="*/ 490912 w 1174305"/>
              <a:gd name="connsiteY17" fmla="*/ 623279 h 719532"/>
              <a:gd name="connsiteX18" fmla="*/ 529413 w 1174305"/>
              <a:gd name="connsiteY18" fmla="*/ 671405 h 719532"/>
              <a:gd name="connsiteX19" fmla="*/ 664166 w 1174305"/>
              <a:gd name="connsiteY19" fmla="*/ 681030 h 719532"/>
              <a:gd name="connsiteX20" fmla="*/ 741168 w 1174305"/>
              <a:gd name="connsiteY20" fmla="*/ 700281 h 719532"/>
              <a:gd name="connsiteX21" fmla="*/ 808545 w 1174305"/>
              <a:gd name="connsiteY21" fmla="*/ 719532 h 719532"/>
              <a:gd name="connsiteX22" fmla="*/ 885547 w 1174305"/>
              <a:gd name="connsiteY22" fmla="*/ 709906 h 719532"/>
              <a:gd name="connsiteX23" fmla="*/ 895173 w 1174305"/>
              <a:gd name="connsiteY23" fmla="*/ 671405 h 719532"/>
              <a:gd name="connsiteX24" fmla="*/ 914423 w 1174305"/>
              <a:gd name="connsiteY24" fmla="*/ 517401 h 719532"/>
              <a:gd name="connsiteX25" fmla="*/ 943299 w 1174305"/>
              <a:gd name="connsiteY25" fmla="*/ 507776 h 719532"/>
              <a:gd name="connsiteX26" fmla="*/ 1049177 w 1174305"/>
              <a:gd name="connsiteY26" fmla="*/ 498150 h 719532"/>
              <a:gd name="connsiteX27" fmla="*/ 1106928 w 1174305"/>
              <a:gd name="connsiteY27" fmla="*/ 440399 h 719532"/>
              <a:gd name="connsiteX28" fmla="*/ 1135804 w 1174305"/>
              <a:gd name="connsiteY28" fmla="*/ 411523 h 719532"/>
              <a:gd name="connsiteX29" fmla="*/ 1164680 w 1174305"/>
              <a:gd name="connsiteY29" fmla="*/ 392273 h 719532"/>
              <a:gd name="connsiteX30" fmla="*/ 1174305 w 1174305"/>
              <a:gd name="connsiteY30" fmla="*/ 344146 h 719532"/>
              <a:gd name="connsiteX31" fmla="*/ 1164680 w 1174305"/>
              <a:gd name="connsiteY31" fmla="*/ 315270 h 719532"/>
              <a:gd name="connsiteX32" fmla="*/ 1126179 w 1174305"/>
              <a:gd name="connsiteY32" fmla="*/ 247894 h 719532"/>
              <a:gd name="connsiteX33" fmla="*/ 1106928 w 1174305"/>
              <a:gd name="connsiteY33" fmla="*/ 190142 h 719532"/>
              <a:gd name="connsiteX34" fmla="*/ 1097303 w 1174305"/>
              <a:gd name="connsiteY34" fmla="*/ 161266 h 719532"/>
              <a:gd name="connsiteX35" fmla="*/ 943299 w 1174305"/>
              <a:gd name="connsiteY35" fmla="*/ 170892 h 719532"/>
              <a:gd name="connsiteX36" fmla="*/ 866297 w 1174305"/>
              <a:gd name="connsiteY36" fmla="*/ 161266 h 719532"/>
              <a:gd name="connsiteX37" fmla="*/ 741168 w 1174305"/>
              <a:gd name="connsiteY37" fmla="*/ 151641 h 719532"/>
              <a:gd name="connsiteX38" fmla="*/ 712293 w 1174305"/>
              <a:gd name="connsiteY38" fmla="*/ 132390 h 719532"/>
              <a:gd name="connsiteX39" fmla="*/ 673792 w 1174305"/>
              <a:gd name="connsiteY39" fmla="*/ 93889 h 719532"/>
              <a:gd name="connsiteX40" fmla="*/ 625665 w 1174305"/>
              <a:gd name="connsiteY40" fmla="*/ 26513 h 719532"/>
              <a:gd name="connsiteX41" fmla="*/ 490912 w 1174305"/>
              <a:gd name="connsiteY41" fmla="*/ 55388 h 719532"/>
              <a:gd name="connsiteX42" fmla="*/ 462036 w 1174305"/>
              <a:gd name="connsiteY42" fmla="*/ 65014 h 719532"/>
              <a:gd name="connsiteX43" fmla="*/ 423535 w 1174305"/>
              <a:gd name="connsiteY43" fmla="*/ 45763 h 719532"/>
              <a:gd name="connsiteX44" fmla="*/ 356158 w 1174305"/>
              <a:gd name="connsiteY44" fmla="*/ 7262 h 719532"/>
              <a:gd name="connsiteX45" fmla="*/ 308032 w 1174305"/>
              <a:gd name="connsiteY45" fmla="*/ 7262 h 71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74305" h="719532">
                <a:moveTo>
                  <a:pt x="308032" y="7262"/>
                </a:moveTo>
                <a:cubicBezTo>
                  <a:pt x="275948" y="21700"/>
                  <a:pt x="211543" y="64623"/>
                  <a:pt x="163653" y="93889"/>
                </a:cubicBezTo>
                <a:cubicBezTo>
                  <a:pt x="153782" y="99921"/>
                  <a:pt x="143664" y="105734"/>
                  <a:pt x="134777" y="113140"/>
                </a:cubicBezTo>
                <a:cubicBezTo>
                  <a:pt x="124320" y="121854"/>
                  <a:pt x="117227" y="134465"/>
                  <a:pt x="105901" y="142016"/>
                </a:cubicBezTo>
                <a:cubicBezTo>
                  <a:pt x="97459" y="147644"/>
                  <a:pt x="86650" y="148433"/>
                  <a:pt x="77025" y="151641"/>
                </a:cubicBezTo>
                <a:cubicBezTo>
                  <a:pt x="64191" y="170892"/>
                  <a:pt x="45840" y="187444"/>
                  <a:pt x="38524" y="209393"/>
                </a:cubicBezTo>
                <a:cubicBezTo>
                  <a:pt x="25241" y="249243"/>
                  <a:pt x="34527" y="229826"/>
                  <a:pt x="9648" y="267144"/>
                </a:cubicBezTo>
                <a:cubicBezTo>
                  <a:pt x="6440" y="276769"/>
                  <a:pt x="23" y="285874"/>
                  <a:pt x="23" y="296020"/>
                </a:cubicBezTo>
                <a:cubicBezTo>
                  <a:pt x="23" y="347455"/>
                  <a:pt x="-948" y="399692"/>
                  <a:pt x="9648" y="450024"/>
                </a:cubicBezTo>
                <a:cubicBezTo>
                  <a:pt x="12452" y="463344"/>
                  <a:pt x="28067" y="470186"/>
                  <a:pt x="38524" y="478900"/>
                </a:cubicBezTo>
                <a:cubicBezTo>
                  <a:pt x="69102" y="504382"/>
                  <a:pt x="66818" y="496609"/>
                  <a:pt x="105901" y="507776"/>
                </a:cubicBezTo>
                <a:cubicBezTo>
                  <a:pt x="202521" y="535382"/>
                  <a:pt x="52971" y="496950"/>
                  <a:pt x="173278" y="527026"/>
                </a:cubicBezTo>
                <a:cubicBezTo>
                  <a:pt x="205362" y="523818"/>
                  <a:pt x="237839" y="523343"/>
                  <a:pt x="269531" y="517401"/>
                </a:cubicBezTo>
                <a:cubicBezTo>
                  <a:pt x="289475" y="513661"/>
                  <a:pt x="308032" y="504567"/>
                  <a:pt x="327282" y="498150"/>
                </a:cubicBezTo>
                <a:lnTo>
                  <a:pt x="356158" y="488525"/>
                </a:lnTo>
                <a:cubicBezTo>
                  <a:pt x="375409" y="494942"/>
                  <a:pt x="402654" y="490892"/>
                  <a:pt x="413910" y="507776"/>
                </a:cubicBezTo>
                <a:cubicBezTo>
                  <a:pt x="440710" y="547978"/>
                  <a:pt x="424980" y="528472"/>
                  <a:pt x="462036" y="565527"/>
                </a:cubicBezTo>
                <a:cubicBezTo>
                  <a:pt x="486229" y="638107"/>
                  <a:pt x="453594" y="548643"/>
                  <a:pt x="490912" y="623279"/>
                </a:cubicBezTo>
                <a:cubicBezTo>
                  <a:pt x="502682" y="646819"/>
                  <a:pt x="493820" y="665124"/>
                  <a:pt x="529413" y="671405"/>
                </a:cubicBezTo>
                <a:cubicBezTo>
                  <a:pt x="573760" y="679231"/>
                  <a:pt x="619248" y="677822"/>
                  <a:pt x="664166" y="681030"/>
                </a:cubicBezTo>
                <a:cubicBezTo>
                  <a:pt x="689833" y="687447"/>
                  <a:pt x="716068" y="691915"/>
                  <a:pt x="741168" y="700281"/>
                </a:cubicBezTo>
                <a:cubicBezTo>
                  <a:pt x="782594" y="714089"/>
                  <a:pt x="760201" y="707445"/>
                  <a:pt x="808545" y="719532"/>
                </a:cubicBezTo>
                <a:cubicBezTo>
                  <a:pt x="834212" y="716323"/>
                  <a:pt x="862935" y="722468"/>
                  <a:pt x="885547" y="709906"/>
                </a:cubicBezTo>
                <a:cubicBezTo>
                  <a:pt x="897111" y="703482"/>
                  <a:pt x="893211" y="684487"/>
                  <a:pt x="895173" y="671405"/>
                </a:cubicBezTo>
                <a:cubicBezTo>
                  <a:pt x="902847" y="620243"/>
                  <a:pt x="899825" y="567033"/>
                  <a:pt x="914423" y="517401"/>
                </a:cubicBezTo>
                <a:cubicBezTo>
                  <a:pt x="917286" y="507667"/>
                  <a:pt x="933255" y="509211"/>
                  <a:pt x="943299" y="507776"/>
                </a:cubicBezTo>
                <a:cubicBezTo>
                  <a:pt x="978381" y="502764"/>
                  <a:pt x="1013884" y="501359"/>
                  <a:pt x="1049177" y="498150"/>
                </a:cubicBezTo>
                <a:lnTo>
                  <a:pt x="1106928" y="440399"/>
                </a:lnTo>
                <a:cubicBezTo>
                  <a:pt x="1116553" y="430774"/>
                  <a:pt x="1124478" y="419074"/>
                  <a:pt x="1135804" y="411523"/>
                </a:cubicBezTo>
                <a:lnTo>
                  <a:pt x="1164680" y="392273"/>
                </a:lnTo>
                <a:cubicBezTo>
                  <a:pt x="1167888" y="376231"/>
                  <a:pt x="1174305" y="360506"/>
                  <a:pt x="1174305" y="344146"/>
                </a:cubicBezTo>
                <a:cubicBezTo>
                  <a:pt x="1174305" y="334000"/>
                  <a:pt x="1168677" y="324596"/>
                  <a:pt x="1164680" y="315270"/>
                </a:cubicBezTo>
                <a:cubicBezTo>
                  <a:pt x="1150025" y="281074"/>
                  <a:pt x="1145514" y="276895"/>
                  <a:pt x="1126179" y="247894"/>
                </a:cubicBezTo>
                <a:lnTo>
                  <a:pt x="1106928" y="190142"/>
                </a:lnTo>
                <a:lnTo>
                  <a:pt x="1097303" y="161266"/>
                </a:lnTo>
                <a:cubicBezTo>
                  <a:pt x="1045968" y="164475"/>
                  <a:pt x="994734" y="170892"/>
                  <a:pt x="943299" y="170892"/>
                </a:cubicBezTo>
                <a:cubicBezTo>
                  <a:pt x="917432" y="170892"/>
                  <a:pt x="892048" y="163718"/>
                  <a:pt x="866297" y="161266"/>
                </a:cubicBezTo>
                <a:cubicBezTo>
                  <a:pt x="824653" y="157300"/>
                  <a:pt x="782878" y="154849"/>
                  <a:pt x="741168" y="151641"/>
                </a:cubicBezTo>
                <a:cubicBezTo>
                  <a:pt x="731543" y="145224"/>
                  <a:pt x="721076" y="139918"/>
                  <a:pt x="712293" y="132390"/>
                </a:cubicBezTo>
                <a:cubicBezTo>
                  <a:pt x="698513" y="120578"/>
                  <a:pt x="685744" y="107548"/>
                  <a:pt x="673792" y="93889"/>
                </a:cubicBezTo>
                <a:cubicBezTo>
                  <a:pt x="657081" y="74790"/>
                  <a:pt x="640038" y="48071"/>
                  <a:pt x="625665" y="26513"/>
                </a:cubicBezTo>
                <a:cubicBezTo>
                  <a:pt x="528533" y="38654"/>
                  <a:pt x="573199" y="27959"/>
                  <a:pt x="490912" y="55388"/>
                </a:cubicBezTo>
                <a:lnTo>
                  <a:pt x="462036" y="65014"/>
                </a:lnTo>
                <a:cubicBezTo>
                  <a:pt x="449202" y="58597"/>
                  <a:pt x="435993" y="52882"/>
                  <a:pt x="423535" y="45763"/>
                </a:cubicBezTo>
                <a:cubicBezTo>
                  <a:pt x="402919" y="33983"/>
                  <a:pt x="379952" y="12550"/>
                  <a:pt x="356158" y="7262"/>
                </a:cubicBezTo>
                <a:cubicBezTo>
                  <a:pt x="340498" y="3782"/>
                  <a:pt x="340116" y="-7176"/>
                  <a:pt x="308032" y="726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Š</a:t>
            </a:r>
          </a:p>
        </p:txBody>
      </p:sp>
      <p:sp>
        <p:nvSpPr>
          <p:cNvPr id="44" name="Prstenec 43"/>
          <p:cNvSpPr/>
          <p:nvPr/>
        </p:nvSpPr>
        <p:spPr>
          <a:xfrm>
            <a:off x="9532300" y="2745553"/>
            <a:ext cx="1447800" cy="942975"/>
          </a:xfrm>
          <a:prstGeom prst="donut">
            <a:avLst>
              <a:gd name="adj" fmla="val 17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2" name="Prstenec 51"/>
          <p:cNvSpPr/>
          <p:nvPr/>
        </p:nvSpPr>
        <p:spPr>
          <a:xfrm>
            <a:off x="9961335" y="3789368"/>
            <a:ext cx="1447800" cy="942975"/>
          </a:xfrm>
          <a:prstGeom prst="donut">
            <a:avLst>
              <a:gd name="adj" fmla="val 17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1" name="Prstenec 60"/>
          <p:cNvSpPr/>
          <p:nvPr/>
        </p:nvSpPr>
        <p:spPr>
          <a:xfrm>
            <a:off x="8945248" y="4946087"/>
            <a:ext cx="2875277" cy="1547648"/>
          </a:xfrm>
          <a:prstGeom prst="donut">
            <a:avLst>
              <a:gd name="adj" fmla="val 17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0" name="Volný tvar 59"/>
          <p:cNvSpPr/>
          <p:nvPr/>
        </p:nvSpPr>
        <p:spPr>
          <a:xfrm>
            <a:off x="9314854" y="5616054"/>
            <a:ext cx="1400818" cy="614149"/>
          </a:xfrm>
          <a:custGeom>
            <a:avLst/>
            <a:gdLst>
              <a:gd name="connsiteX0" fmla="*/ 286346 w 1400818"/>
              <a:gd name="connsiteY0" fmla="*/ 0 h 614149"/>
              <a:gd name="connsiteX1" fmla="*/ 320465 w 1400818"/>
              <a:gd name="connsiteY1" fmla="*/ 20471 h 614149"/>
              <a:gd name="connsiteX2" fmla="*/ 340937 w 1400818"/>
              <a:gd name="connsiteY2" fmla="*/ 27295 h 614149"/>
              <a:gd name="connsiteX3" fmla="*/ 409176 w 1400818"/>
              <a:gd name="connsiteY3" fmla="*/ 40943 h 614149"/>
              <a:gd name="connsiteX4" fmla="*/ 429647 w 1400818"/>
              <a:gd name="connsiteY4" fmla="*/ 54591 h 614149"/>
              <a:gd name="connsiteX5" fmla="*/ 443295 w 1400818"/>
              <a:gd name="connsiteY5" fmla="*/ 75062 h 614149"/>
              <a:gd name="connsiteX6" fmla="*/ 484239 w 1400818"/>
              <a:gd name="connsiteY6" fmla="*/ 88710 h 614149"/>
              <a:gd name="connsiteX7" fmla="*/ 593421 w 1400818"/>
              <a:gd name="connsiteY7" fmla="*/ 81886 h 614149"/>
              <a:gd name="connsiteX8" fmla="*/ 607068 w 1400818"/>
              <a:gd name="connsiteY8" fmla="*/ 61415 h 614149"/>
              <a:gd name="connsiteX9" fmla="*/ 716250 w 1400818"/>
              <a:gd name="connsiteY9" fmla="*/ 68239 h 614149"/>
              <a:gd name="connsiteX10" fmla="*/ 743546 w 1400818"/>
              <a:gd name="connsiteY10" fmla="*/ 109182 h 614149"/>
              <a:gd name="connsiteX11" fmla="*/ 750370 w 1400818"/>
              <a:gd name="connsiteY11" fmla="*/ 136477 h 614149"/>
              <a:gd name="connsiteX12" fmla="*/ 804961 w 1400818"/>
              <a:gd name="connsiteY12" fmla="*/ 204716 h 614149"/>
              <a:gd name="connsiteX13" fmla="*/ 873200 w 1400818"/>
              <a:gd name="connsiteY13" fmla="*/ 211540 h 614149"/>
              <a:gd name="connsiteX14" fmla="*/ 934615 w 1400818"/>
              <a:gd name="connsiteY14" fmla="*/ 225188 h 614149"/>
              <a:gd name="connsiteX15" fmla="*/ 1002853 w 1400818"/>
              <a:gd name="connsiteY15" fmla="*/ 238836 h 614149"/>
              <a:gd name="connsiteX16" fmla="*/ 1023325 w 1400818"/>
              <a:gd name="connsiteY16" fmla="*/ 245659 h 614149"/>
              <a:gd name="connsiteX17" fmla="*/ 1098388 w 1400818"/>
              <a:gd name="connsiteY17" fmla="*/ 266131 h 614149"/>
              <a:gd name="connsiteX18" fmla="*/ 1118859 w 1400818"/>
              <a:gd name="connsiteY18" fmla="*/ 272955 h 614149"/>
              <a:gd name="connsiteX19" fmla="*/ 1180274 w 1400818"/>
              <a:gd name="connsiteY19" fmla="*/ 266131 h 614149"/>
              <a:gd name="connsiteX20" fmla="*/ 1221218 w 1400818"/>
              <a:gd name="connsiteY20" fmla="*/ 259307 h 614149"/>
              <a:gd name="connsiteX21" fmla="*/ 1234865 w 1400818"/>
              <a:gd name="connsiteY21" fmla="*/ 279779 h 614149"/>
              <a:gd name="connsiteX22" fmla="*/ 1282633 w 1400818"/>
              <a:gd name="connsiteY22" fmla="*/ 293427 h 614149"/>
              <a:gd name="connsiteX23" fmla="*/ 1378167 w 1400818"/>
              <a:gd name="connsiteY23" fmla="*/ 313898 h 614149"/>
              <a:gd name="connsiteX24" fmla="*/ 1384991 w 1400818"/>
              <a:gd name="connsiteY24" fmla="*/ 416256 h 614149"/>
              <a:gd name="connsiteX25" fmla="*/ 1344047 w 1400818"/>
              <a:gd name="connsiteY25" fmla="*/ 443552 h 614149"/>
              <a:gd name="connsiteX26" fmla="*/ 1323576 w 1400818"/>
              <a:gd name="connsiteY26" fmla="*/ 457200 h 614149"/>
              <a:gd name="connsiteX27" fmla="*/ 1316752 w 1400818"/>
              <a:gd name="connsiteY27" fmla="*/ 477671 h 614149"/>
              <a:gd name="connsiteX28" fmla="*/ 1296280 w 1400818"/>
              <a:gd name="connsiteY28" fmla="*/ 491319 h 614149"/>
              <a:gd name="connsiteX29" fmla="*/ 1275809 w 1400818"/>
              <a:gd name="connsiteY29" fmla="*/ 498143 h 614149"/>
              <a:gd name="connsiteX30" fmla="*/ 1193922 w 1400818"/>
              <a:gd name="connsiteY30" fmla="*/ 511791 h 614149"/>
              <a:gd name="connsiteX31" fmla="*/ 1152979 w 1400818"/>
              <a:gd name="connsiteY31" fmla="*/ 518615 h 614149"/>
              <a:gd name="connsiteX32" fmla="*/ 1112036 w 1400818"/>
              <a:gd name="connsiteY32" fmla="*/ 532262 h 614149"/>
              <a:gd name="connsiteX33" fmla="*/ 1091564 w 1400818"/>
              <a:gd name="connsiteY33" fmla="*/ 539086 h 614149"/>
              <a:gd name="connsiteX34" fmla="*/ 1064268 w 1400818"/>
              <a:gd name="connsiteY34" fmla="*/ 545910 h 614149"/>
              <a:gd name="connsiteX35" fmla="*/ 1002853 w 1400818"/>
              <a:gd name="connsiteY35" fmla="*/ 566382 h 614149"/>
              <a:gd name="connsiteX36" fmla="*/ 982382 w 1400818"/>
              <a:gd name="connsiteY36" fmla="*/ 573206 h 614149"/>
              <a:gd name="connsiteX37" fmla="*/ 941439 w 1400818"/>
              <a:gd name="connsiteY37" fmla="*/ 600501 h 614149"/>
              <a:gd name="connsiteX38" fmla="*/ 900495 w 1400818"/>
              <a:gd name="connsiteY38" fmla="*/ 614149 h 614149"/>
              <a:gd name="connsiteX39" fmla="*/ 777665 w 1400818"/>
              <a:gd name="connsiteY39" fmla="*/ 607325 h 614149"/>
              <a:gd name="connsiteX40" fmla="*/ 736722 w 1400818"/>
              <a:gd name="connsiteY40" fmla="*/ 586853 h 614149"/>
              <a:gd name="connsiteX41" fmla="*/ 661659 w 1400818"/>
              <a:gd name="connsiteY41" fmla="*/ 573206 h 614149"/>
              <a:gd name="connsiteX42" fmla="*/ 620716 w 1400818"/>
              <a:gd name="connsiteY42" fmla="*/ 559558 h 614149"/>
              <a:gd name="connsiteX43" fmla="*/ 607068 w 1400818"/>
              <a:gd name="connsiteY43" fmla="*/ 539086 h 614149"/>
              <a:gd name="connsiteX44" fmla="*/ 586597 w 1400818"/>
              <a:gd name="connsiteY44" fmla="*/ 532262 h 614149"/>
              <a:gd name="connsiteX45" fmla="*/ 545653 w 1400818"/>
              <a:gd name="connsiteY45" fmla="*/ 504967 h 614149"/>
              <a:gd name="connsiteX46" fmla="*/ 504710 w 1400818"/>
              <a:gd name="connsiteY46" fmla="*/ 484495 h 614149"/>
              <a:gd name="connsiteX47" fmla="*/ 484239 w 1400818"/>
              <a:gd name="connsiteY47" fmla="*/ 477671 h 614149"/>
              <a:gd name="connsiteX48" fmla="*/ 375056 w 1400818"/>
              <a:gd name="connsiteY48" fmla="*/ 484495 h 614149"/>
              <a:gd name="connsiteX49" fmla="*/ 286346 w 1400818"/>
              <a:gd name="connsiteY49" fmla="*/ 498143 h 614149"/>
              <a:gd name="connsiteX50" fmla="*/ 122573 w 1400818"/>
              <a:gd name="connsiteY50" fmla="*/ 491319 h 614149"/>
              <a:gd name="connsiteX51" fmla="*/ 81630 w 1400818"/>
              <a:gd name="connsiteY51" fmla="*/ 477671 h 614149"/>
              <a:gd name="connsiteX52" fmla="*/ 67982 w 1400818"/>
              <a:gd name="connsiteY52" fmla="*/ 457200 h 614149"/>
              <a:gd name="connsiteX53" fmla="*/ 47510 w 1400818"/>
              <a:gd name="connsiteY53" fmla="*/ 443552 h 614149"/>
              <a:gd name="connsiteX54" fmla="*/ 13391 w 1400818"/>
              <a:gd name="connsiteY54" fmla="*/ 382137 h 614149"/>
              <a:gd name="connsiteX55" fmla="*/ 6567 w 1400818"/>
              <a:gd name="connsiteY55" fmla="*/ 341194 h 614149"/>
              <a:gd name="connsiteX56" fmla="*/ 33862 w 1400818"/>
              <a:gd name="connsiteY56" fmla="*/ 211540 h 614149"/>
              <a:gd name="connsiteX57" fmla="*/ 67982 w 1400818"/>
              <a:gd name="connsiteY57" fmla="*/ 204716 h 614149"/>
              <a:gd name="connsiteX58" fmla="*/ 129397 w 1400818"/>
              <a:gd name="connsiteY58" fmla="*/ 170597 h 614149"/>
              <a:gd name="connsiteX59" fmla="*/ 149868 w 1400818"/>
              <a:gd name="connsiteY59" fmla="*/ 156949 h 614149"/>
              <a:gd name="connsiteX60" fmla="*/ 170340 w 1400818"/>
              <a:gd name="connsiteY60" fmla="*/ 95534 h 614149"/>
              <a:gd name="connsiteX61" fmla="*/ 190812 w 1400818"/>
              <a:gd name="connsiteY61" fmla="*/ 54591 h 614149"/>
              <a:gd name="connsiteX62" fmla="*/ 252227 w 1400818"/>
              <a:gd name="connsiteY62" fmla="*/ 34119 h 614149"/>
              <a:gd name="connsiteX63" fmla="*/ 272698 w 1400818"/>
              <a:gd name="connsiteY63" fmla="*/ 27295 h 614149"/>
              <a:gd name="connsiteX64" fmla="*/ 286346 w 1400818"/>
              <a:gd name="connsiteY64" fmla="*/ 6824 h 614149"/>
              <a:gd name="connsiteX65" fmla="*/ 409176 w 1400818"/>
              <a:gd name="connsiteY65" fmla="*/ 20471 h 614149"/>
              <a:gd name="connsiteX66" fmla="*/ 429647 w 1400818"/>
              <a:gd name="connsiteY66" fmla="*/ 34119 h 614149"/>
              <a:gd name="connsiteX67" fmla="*/ 443295 w 1400818"/>
              <a:gd name="connsiteY67" fmla="*/ 54591 h 614149"/>
              <a:gd name="connsiteX68" fmla="*/ 484239 w 1400818"/>
              <a:gd name="connsiteY68" fmla="*/ 61415 h 614149"/>
              <a:gd name="connsiteX69" fmla="*/ 538830 w 1400818"/>
              <a:gd name="connsiteY69" fmla="*/ 81886 h 6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400818" h="614149">
                <a:moveTo>
                  <a:pt x="286346" y="0"/>
                </a:moveTo>
                <a:cubicBezTo>
                  <a:pt x="297719" y="6824"/>
                  <a:pt x="308602" y="14540"/>
                  <a:pt x="320465" y="20471"/>
                </a:cubicBezTo>
                <a:cubicBezTo>
                  <a:pt x="326899" y="23688"/>
                  <a:pt x="334021" y="25319"/>
                  <a:pt x="340937" y="27295"/>
                </a:cubicBezTo>
                <a:cubicBezTo>
                  <a:pt x="369440" y="35439"/>
                  <a:pt x="377004" y="35581"/>
                  <a:pt x="409176" y="40943"/>
                </a:cubicBezTo>
                <a:cubicBezTo>
                  <a:pt x="416000" y="45492"/>
                  <a:pt x="423848" y="48792"/>
                  <a:pt x="429647" y="54591"/>
                </a:cubicBezTo>
                <a:cubicBezTo>
                  <a:pt x="435446" y="60390"/>
                  <a:pt x="436340" y="70715"/>
                  <a:pt x="443295" y="75062"/>
                </a:cubicBezTo>
                <a:cubicBezTo>
                  <a:pt x="455495" y="82687"/>
                  <a:pt x="484239" y="88710"/>
                  <a:pt x="484239" y="88710"/>
                </a:cubicBezTo>
                <a:cubicBezTo>
                  <a:pt x="520633" y="86435"/>
                  <a:pt x="557824" y="89796"/>
                  <a:pt x="593421" y="81886"/>
                </a:cubicBezTo>
                <a:cubicBezTo>
                  <a:pt x="601427" y="80107"/>
                  <a:pt x="598917" y="62321"/>
                  <a:pt x="607068" y="61415"/>
                </a:cubicBezTo>
                <a:cubicBezTo>
                  <a:pt x="643310" y="57388"/>
                  <a:pt x="679856" y="65964"/>
                  <a:pt x="716250" y="68239"/>
                </a:cubicBezTo>
                <a:cubicBezTo>
                  <a:pt x="725349" y="81887"/>
                  <a:pt x="739568" y="93269"/>
                  <a:pt x="743546" y="109182"/>
                </a:cubicBezTo>
                <a:cubicBezTo>
                  <a:pt x="745821" y="118280"/>
                  <a:pt x="747675" y="127494"/>
                  <a:pt x="750370" y="136477"/>
                </a:cubicBezTo>
                <a:cubicBezTo>
                  <a:pt x="759130" y="165676"/>
                  <a:pt x="763535" y="200573"/>
                  <a:pt x="804961" y="204716"/>
                </a:cubicBezTo>
                <a:lnTo>
                  <a:pt x="873200" y="211540"/>
                </a:lnTo>
                <a:cubicBezTo>
                  <a:pt x="910365" y="223929"/>
                  <a:pt x="879713" y="214894"/>
                  <a:pt x="934615" y="225188"/>
                </a:cubicBezTo>
                <a:cubicBezTo>
                  <a:pt x="957414" y="229463"/>
                  <a:pt x="980847" y="231502"/>
                  <a:pt x="1002853" y="238836"/>
                </a:cubicBezTo>
                <a:cubicBezTo>
                  <a:pt x="1009677" y="241110"/>
                  <a:pt x="1016347" y="243915"/>
                  <a:pt x="1023325" y="245659"/>
                </a:cubicBezTo>
                <a:cubicBezTo>
                  <a:pt x="1100465" y="264943"/>
                  <a:pt x="1010579" y="236860"/>
                  <a:pt x="1098388" y="266131"/>
                </a:cubicBezTo>
                <a:lnTo>
                  <a:pt x="1118859" y="272955"/>
                </a:lnTo>
                <a:cubicBezTo>
                  <a:pt x="1139331" y="270680"/>
                  <a:pt x="1160291" y="271127"/>
                  <a:pt x="1180274" y="266131"/>
                </a:cubicBezTo>
                <a:cubicBezTo>
                  <a:pt x="1225629" y="254792"/>
                  <a:pt x="1176391" y="244365"/>
                  <a:pt x="1221218" y="259307"/>
                </a:cubicBezTo>
                <a:cubicBezTo>
                  <a:pt x="1225767" y="266131"/>
                  <a:pt x="1228461" y="274656"/>
                  <a:pt x="1234865" y="279779"/>
                </a:cubicBezTo>
                <a:cubicBezTo>
                  <a:pt x="1239231" y="283272"/>
                  <a:pt x="1280959" y="293068"/>
                  <a:pt x="1282633" y="293427"/>
                </a:cubicBezTo>
                <a:cubicBezTo>
                  <a:pt x="1391042" y="316657"/>
                  <a:pt x="1315844" y="298317"/>
                  <a:pt x="1378167" y="313898"/>
                </a:cubicBezTo>
                <a:cubicBezTo>
                  <a:pt x="1401242" y="348510"/>
                  <a:pt x="1411754" y="355084"/>
                  <a:pt x="1384991" y="416256"/>
                </a:cubicBezTo>
                <a:cubicBezTo>
                  <a:pt x="1378416" y="431284"/>
                  <a:pt x="1357695" y="434453"/>
                  <a:pt x="1344047" y="443552"/>
                </a:cubicBezTo>
                <a:lnTo>
                  <a:pt x="1323576" y="457200"/>
                </a:lnTo>
                <a:cubicBezTo>
                  <a:pt x="1321301" y="464024"/>
                  <a:pt x="1321245" y="472054"/>
                  <a:pt x="1316752" y="477671"/>
                </a:cubicBezTo>
                <a:cubicBezTo>
                  <a:pt x="1311629" y="484075"/>
                  <a:pt x="1303616" y="487651"/>
                  <a:pt x="1296280" y="491319"/>
                </a:cubicBezTo>
                <a:cubicBezTo>
                  <a:pt x="1289847" y="494536"/>
                  <a:pt x="1282725" y="496167"/>
                  <a:pt x="1275809" y="498143"/>
                </a:cubicBezTo>
                <a:cubicBezTo>
                  <a:pt x="1237910" y="508971"/>
                  <a:pt x="1243763" y="504671"/>
                  <a:pt x="1193922" y="511791"/>
                </a:cubicBezTo>
                <a:cubicBezTo>
                  <a:pt x="1180225" y="513748"/>
                  <a:pt x="1166402" y="515259"/>
                  <a:pt x="1152979" y="518615"/>
                </a:cubicBezTo>
                <a:cubicBezTo>
                  <a:pt x="1139023" y="522104"/>
                  <a:pt x="1125684" y="527713"/>
                  <a:pt x="1112036" y="532262"/>
                </a:cubicBezTo>
                <a:cubicBezTo>
                  <a:pt x="1105212" y="534537"/>
                  <a:pt x="1098542" y="537341"/>
                  <a:pt x="1091564" y="539086"/>
                </a:cubicBezTo>
                <a:cubicBezTo>
                  <a:pt x="1082465" y="541361"/>
                  <a:pt x="1073251" y="543215"/>
                  <a:pt x="1064268" y="545910"/>
                </a:cubicBezTo>
                <a:cubicBezTo>
                  <a:pt x="1043599" y="552111"/>
                  <a:pt x="1023325" y="559558"/>
                  <a:pt x="1002853" y="566382"/>
                </a:cubicBezTo>
                <a:cubicBezTo>
                  <a:pt x="996029" y="568657"/>
                  <a:pt x="988367" y="569216"/>
                  <a:pt x="982382" y="573206"/>
                </a:cubicBezTo>
                <a:cubicBezTo>
                  <a:pt x="968734" y="582304"/>
                  <a:pt x="957000" y="595314"/>
                  <a:pt x="941439" y="600501"/>
                </a:cubicBezTo>
                <a:lnTo>
                  <a:pt x="900495" y="614149"/>
                </a:lnTo>
                <a:cubicBezTo>
                  <a:pt x="859552" y="611874"/>
                  <a:pt x="818487" y="611213"/>
                  <a:pt x="777665" y="607325"/>
                </a:cubicBezTo>
                <a:cubicBezTo>
                  <a:pt x="756478" y="605307"/>
                  <a:pt x="755124" y="596053"/>
                  <a:pt x="736722" y="586853"/>
                </a:cubicBezTo>
                <a:cubicBezTo>
                  <a:pt x="715687" y="576336"/>
                  <a:pt x="680467" y="575557"/>
                  <a:pt x="661659" y="573206"/>
                </a:cubicBezTo>
                <a:cubicBezTo>
                  <a:pt x="648011" y="568657"/>
                  <a:pt x="628696" y="571528"/>
                  <a:pt x="620716" y="559558"/>
                </a:cubicBezTo>
                <a:cubicBezTo>
                  <a:pt x="616167" y="552734"/>
                  <a:pt x="613472" y="544209"/>
                  <a:pt x="607068" y="539086"/>
                </a:cubicBezTo>
                <a:cubicBezTo>
                  <a:pt x="601451" y="534593"/>
                  <a:pt x="592885" y="535755"/>
                  <a:pt x="586597" y="532262"/>
                </a:cubicBezTo>
                <a:cubicBezTo>
                  <a:pt x="572258" y="524296"/>
                  <a:pt x="561214" y="510154"/>
                  <a:pt x="545653" y="504967"/>
                </a:cubicBezTo>
                <a:cubicBezTo>
                  <a:pt x="494200" y="487815"/>
                  <a:pt x="557622" y="510952"/>
                  <a:pt x="504710" y="484495"/>
                </a:cubicBezTo>
                <a:cubicBezTo>
                  <a:pt x="498277" y="481278"/>
                  <a:pt x="491063" y="479946"/>
                  <a:pt x="484239" y="477671"/>
                </a:cubicBezTo>
                <a:cubicBezTo>
                  <a:pt x="447845" y="479946"/>
                  <a:pt x="411384" y="481336"/>
                  <a:pt x="375056" y="484495"/>
                </a:cubicBezTo>
                <a:cubicBezTo>
                  <a:pt x="356697" y="486091"/>
                  <a:pt x="306074" y="494855"/>
                  <a:pt x="286346" y="498143"/>
                </a:cubicBezTo>
                <a:cubicBezTo>
                  <a:pt x="231755" y="495868"/>
                  <a:pt x="176940" y="496756"/>
                  <a:pt x="122573" y="491319"/>
                </a:cubicBezTo>
                <a:cubicBezTo>
                  <a:pt x="108258" y="489888"/>
                  <a:pt x="81630" y="477671"/>
                  <a:pt x="81630" y="477671"/>
                </a:cubicBezTo>
                <a:cubicBezTo>
                  <a:pt x="77081" y="470847"/>
                  <a:pt x="73781" y="462999"/>
                  <a:pt x="67982" y="457200"/>
                </a:cubicBezTo>
                <a:cubicBezTo>
                  <a:pt x="62183" y="451401"/>
                  <a:pt x="52911" y="449724"/>
                  <a:pt x="47510" y="443552"/>
                </a:cubicBezTo>
                <a:cubicBezTo>
                  <a:pt x="31790" y="425587"/>
                  <a:pt x="18576" y="405468"/>
                  <a:pt x="13391" y="382137"/>
                </a:cubicBezTo>
                <a:cubicBezTo>
                  <a:pt x="10390" y="368631"/>
                  <a:pt x="8842" y="354842"/>
                  <a:pt x="6567" y="341194"/>
                </a:cubicBezTo>
                <a:cubicBezTo>
                  <a:pt x="12201" y="239791"/>
                  <a:pt x="-25232" y="226314"/>
                  <a:pt x="33862" y="211540"/>
                </a:cubicBezTo>
                <a:cubicBezTo>
                  <a:pt x="45114" y="208727"/>
                  <a:pt x="56609" y="206991"/>
                  <a:pt x="67982" y="204716"/>
                </a:cubicBezTo>
                <a:cubicBezTo>
                  <a:pt x="114910" y="173431"/>
                  <a:pt x="93364" y="182608"/>
                  <a:pt x="129397" y="170597"/>
                </a:cubicBezTo>
                <a:cubicBezTo>
                  <a:pt x="136221" y="166048"/>
                  <a:pt x="145521" y="163904"/>
                  <a:pt x="149868" y="156949"/>
                </a:cubicBezTo>
                <a:cubicBezTo>
                  <a:pt x="149869" y="156948"/>
                  <a:pt x="166928" y="105770"/>
                  <a:pt x="170340" y="95534"/>
                </a:cubicBezTo>
                <a:cubicBezTo>
                  <a:pt x="174058" y="84379"/>
                  <a:pt x="179672" y="61554"/>
                  <a:pt x="190812" y="54591"/>
                </a:cubicBezTo>
                <a:cubicBezTo>
                  <a:pt x="190814" y="54590"/>
                  <a:pt x="241990" y="37531"/>
                  <a:pt x="252227" y="34119"/>
                </a:cubicBezTo>
                <a:lnTo>
                  <a:pt x="272698" y="27295"/>
                </a:lnTo>
                <a:cubicBezTo>
                  <a:pt x="277247" y="20471"/>
                  <a:pt x="278201" y="7782"/>
                  <a:pt x="286346" y="6824"/>
                </a:cubicBezTo>
                <a:cubicBezTo>
                  <a:pt x="351116" y="-796"/>
                  <a:pt x="365680" y="5972"/>
                  <a:pt x="409176" y="20471"/>
                </a:cubicBezTo>
                <a:cubicBezTo>
                  <a:pt x="416000" y="25020"/>
                  <a:pt x="423848" y="28320"/>
                  <a:pt x="429647" y="34119"/>
                </a:cubicBezTo>
                <a:cubicBezTo>
                  <a:pt x="435446" y="39918"/>
                  <a:pt x="435959" y="50923"/>
                  <a:pt x="443295" y="54591"/>
                </a:cubicBezTo>
                <a:cubicBezTo>
                  <a:pt x="455671" y="60779"/>
                  <a:pt x="470591" y="59140"/>
                  <a:pt x="484239" y="61415"/>
                </a:cubicBezTo>
                <a:cubicBezTo>
                  <a:pt x="530007" y="76670"/>
                  <a:pt x="512315" y="68628"/>
                  <a:pt x="538830" y="81886"/>
                </a:cubicBezTo>
              </a:path>
            </a:pathLst>
          </a:cu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Volný tvar 61"/>
          <p:cNvSpPr/>
          <p:nvPr/>
        </p:nvSpPr>
        <p:spPr>
          <a:xfrm>
            <a:off x="9594850" y="5149850"/>
            <a:ext cx="1212442" cy="711200"/>
          </a:xfrm>
          <a:custGeom>
            <a:avLst/>
            <a:gdLst>
              <a:gd name="connsiteX0" fmla="*/ 0 w 1212442"/>
              <a:gd name="connsiteY0" fmla="*/ 450850 h 711200"/>
              <a:gd name="connsiteX1" fmla="*/ 6350 w 1212442"/>
              <a:gd name="connsiteY1" fmla="*/ 247650 h 711200"/>
              <a:gd name="connsiteX2" fmla="*/ 12700 w 1212442"/>
              <a:gd name="connsiteY2" fmla="*/ 228600 h 711200"/>
              <a:gd name="connsiteX3" fmla="*/ 31750 w 1212442"/>
              <a:gd name="connsiteY3" fmla="*/ 222250 h 711200"/>
              <a:gd name="connsiteX4" fmla="*/ 44450 w 1212442"/>
              <a:gd name="connsiteY4" fmla="*/ 203200 h 711200"/>
              <a:gd name="connsiteX5" fmla="*/ 63500 w 1212442"/>
              <a:gd name="connsiteY5" fmla="*/ 196850 h 711200"/>
              <a:gd name="connsiteX6" fmla="*/ 69850 w 1212442"/>
              <a:gd name="connsiteY6" fmla="*/ 177800 h 711200"/>
              <a:gd name="connsiteX7" fmla="*/ 88900 w 1212442"/>
              <a:gd name="connsiteY7" fmla="*/ 165100 h 711200"/>
              <a:gd name="connsiteX8" fmla="*/ 114300 w 1212442"/>
              <a:gd name="connsiteY8" fmla="*/ 139700 h 711200"/>
              <a:gd name="connsiteX9" fmla="*/ 127000 w 1212442"/>
              <a:gd name="connsiteY9" fmla="*/ 120650 h 711200"/>
              <a:gd name="connsiteX10" fmla="*/ 165100 w 1212442"/>
              <a:gd name="connsiteY10" fmla="*/ 95250 h 711200"/>
              <a:gd name="connsiteX11" fmla="*/ 215900 w 1212442"/>
              <a:gd name="connsiteY11" fmla="*/ 63500 h 711200"/>
              <a:gd name="connsiteX12" fmla="*/ 234950 w 1212442"/>
              <a:gd name="connsiteY12" fmla="*/ 57150 h 711200"/>
              <a:gd name="connsiteX13" fmla="*/ 254000 w 1212442"/>
              <a:gd name="connsiteY13" fmla="*/ 50800 h 711200"/>
              <a:gd name="connsiteX14" fmla="*/ 285750 w 1212442"/>
              <a:gd name="connsiteY14" fmla="*/ 25400 h 711200"/>
              <a:gd name="connsiteX15" fmla="*/ 304800 w 1212442"/>
              <a:gd name="connsiteY15" fmla="*/ 12700 h 711200"/>
              <a:gd name="connsiteX16" fmla="*/ 342900 w 1212442"/>
              <a:gd name="connsiteY16" fmla="*/ 0 h 711200"/>
              <a:gd name="connsiteX17" fmla="*/ 412750 w 1212442"/>
              <a:gd name="connsiteY17" fmla="*/ 6350 h 711200"/>
              <a:gd name="connsiteX18" fmla="*/ 450850 w 1212442"/>
              <a:gd name="connsiteY18" fmla="*/ 31750 h 711200"/>
              <a:gd name="connsiteX19" fmla="*/ 469900 w 1212442"/>
              <a:gd name="connsiteY19" fmla="*/ 44450 h 711200"/>
              <a:gd name="connsiteX20" fmla="*/ 615950 w 1212442"/>
              <a:gd name="connsiteY20" fmla="*/ 38100 h 711200"/>
              <a:gd name="connsiteX21" fmla="*/ 685800 w 1212442"/>
              <a:gd name="connsiteY21" fmla="*/ 38100 h 711200"/>
              <a:gd name="connsiteX22" fmla="*/ 698500 w 1212442"/>
              <a:gd name="connsiteY22" fmla="*/ 76200 h 711200"/>
              <a:gd name="connsiteX23" fmla="*/ 704850 w 1212442"/>
              <a:gd name="connsiteY23" fmla="*/ 95250 h 711200"/>
              <a:gd name="connsiteX24" fmla="*/ 742950 w 1212442"/>
              <a:gd name="connsiteY24" fmla="*/ 107950 h 711200"/>
              <a:gd name="connsiteX25" fmla="*/ 762000 w 1212442"/>
              <a:gd name="connsiteY25" fmla="*/ 114300 h 711200"/>
              <a:gd name="connsiteX26" fmla="*/ 793750 w 1212442"/>
              <a:gd name="connsiteY26" fmla="*/ 120650 h 711200"/>
              <a:gd name="connsiteX27" fmla="*/ 812800 w 1212442"/>
              <a:gd name="connsiteY27" fmla="*/ 127000 h 711200"/>
              <a:gd name="connsiteX28" fmla="*/ 882650 w 1212442"/>
              <a:gd name="connsiteY28" fmla="*/ 133350 h 711200"/>
              <a:gd name="connsiteX29" fmla="*/ 996950 w 1212442"/>
              <a:gd name="connsiteY29" fmla="*/ 146050 h 711200"/>
              <a:gd name="connsiteX30" fmla="*/ 1136650 w 1212442"/>
              <a:gd name="connsiteY30" fmla="*/ 152400 h 711200"/>
              <a:gd name="connsiteX31" fmla="*/ 1143000 w 1212442"/>
              <a:gd name="connsiteY31" fmla="*/ 171450 h 711200"/>
              <a:gd name="connsiteX32" fmla="*/ 1155700 w 1212442"/>
              <a:gd name="connsiteY32" fmla="*/ 190500 h 711200"/>
              <a:gd name="connsiteX33" fmla="*/ 1187450 w 1212442"/>
              <a:gd name="connsiteY33" fmla="*/ 241300 h 711200"/>
              <a:gd name="connsiteX34" fmla="*/ 1200150 w 1212442"/>
              <a:gd name="connsiteY34" fmla="*/ 279400 h 711200"/>
              <a:gd name="connsiteX35" fmla="*/ 1206500 w 1212442"/>
              <a:gd name="connsiteY35" fmla="*/ 298450 h 711200"/>
              <a:gd name="connsiteX36" fmla="*/ 1181100 w 1212442"/>
              <a:gd name="connsiteY36" fmla="*/ 419100 h 711200"/>
              <a:gd name="connsiteX37" fmla="*/ 1155700 w 1212442"/>
              <a:gd name="connsiteY37" fmla="*/ 425450 h 711200"/>
              <a:gd name="connsiteX38" fmla="*/ 1130300 w 1212442"/>
              <a:gd name="connsiteY38" fmla="*/ 463550 h 711200"/>
              <a:gd name="connsiteX39" fmla="*/ 1117600 w 1212442"/>
              <a:gd name="connsiteY39" fmla="*/ 482600 h 711200"/>
              <a:gd name="connsiteX40" fmla="*/ 1098550 w 1212442"/>
              <a:gd name="connsiteY40" fmla="*/ 488950 h 711200"/>
              <a:gd name="connsiteX41" fmla="*/ 1079500 w 1212442"/>
              <a:gd name="connsiteY41" fmla="*/ 501650 h 711200"/>
              <a:gd name="connsiteX42" fmla="*/ 1054100 w 1212442"/>
              <a:gd name="connsiteY42" fmla="*/ 508000 h 711200"/>
              <a:gd name="connsiteX43" fmla="*/ 1016000 w 1212442"/>
              <a:gd name="connsiteY43" fmla="*/ 520700 h 711200"/>
              <a:gd name="connsiteX44" fmla="*/ 952500 w 1212442"/>
              <a:gd name="connsiteY44" fmla="*/ 533400 h 711200"/>
              <a:gd name="connsiteX45" fmla="*/ 939800 w 1212442"/>
              <a:gd name="connsiteY45" fmla="*/ 552450 h 711200"/>
              <a:gd name="connsiteX46" fmla="*/ 927100 w 1212442"/>
              <a:gd name="connsiteY46" fmla="*/ 679450 h 711200"/>
              <a:gd name="connsiteX47" fmla="*/ 920750 w 1212442"/>
              <a:gd name="connsiteY47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2442" h="711200">
                <a:moveTo>
                  <a:pt x="0" y="450850"/>
                </a:moveTo>
                <a:cubicBezTo>
                  <a:pt x="2117" y="383117"/>
                  <a:pt x="2484" y="315306"/>
                  <a:pt x="6350" y="247650"/>
                </a:cubicBezTo>
                <a:cubicBezTo>
                  <a:pt x="6732" y="240967"/>
                  <a:pt x="7967" y="233333"/>
                  <a:pt x="12700" y="228600"/>
                </a:cubicBezTo>
                <a:cubicBezTo>
                  <a:pt x="17433" y="223867"/>
                  <a:pt x="25400" y="224367"/>
                  <a:pt x="31750" y="222250"/>
                </a:cubicBezTo>
                <a:cubicBezTo>
                  <a:pt x="35983" y="215900"/>
                  <a:pt x="38491" y="207968"/>
                  <a:pt x="44450" y="203200"/>
                </a:cubicBezTo>
                <a:cubicBezTo>
                  <a:pt x="49677" y="199019"/>
                  <a:pt x="58767" y="201583"/>
                  <a:pt x="63500" y="196850"/>
                </a:cubicBezTo>
                <a:cubicBezTo>
                  <a:pt x="68233" y="192117"/>
                  <a:pt x="65669" y="183027"/>
                  <a:pt x="69850" y="177800"/>
                </a:cubicBezTo>
                <a:cubicBezTo>
                  <a:pt x="74618" y="171841"/>
                  <a:pt x="82550" y="169333"/>
                  <a:pt x="88900" y="165100"/>
                </a:cubicBezTo>
                <a:cubicBezTo>
                  <a:pt x="102755" y="123536"/>
                  <a:pt x="83512" y="164330"/>
                  <a:pt x="114300" y="139700"/>
                </a:cubicBezTo>
                <a:cubicBezTo>
                  <a:pt x="120259" y="134932"/>
                  <a:pt x="121257" y="125676"/>
                  <a:pt x="127000" y="120650"/>
                </a:cubicBezTo>
                <a:cubicBezTo>
                  <a:pt x="138487" y="110599"/>
                  <a:pt x="165100" y="95250"/>
                  <a:pt x="165100" y="95250"/>
                </a:cubicBezTo>
                <a:cubicBezTo>
                  <a:pt x="185226" y="65061"/>
                  <a:pt x="170560" y="78613"/>
                  <a:pt x="215900" y="63500"/>
                </a:cubicBezTo>
                <a:lnTo>
                  <a:pt x="234950" y="57150"/>
                </a:lnTo>
                <a:lnTo>
                  <a:pt x="254000" y="50800"/>
                </a:lnTo>
                <a:cubicBezTo>
                  <a:pt x="275409" y="18687"/>
                  <a:pt x="255078" y="40736"/>
                  <a:pt x="285750" y="25400"/>
                </a:cubicBezTo>
                <a:cubicBezTo>
                  <a:pt x="292576" y="21987"/>
                  <a:pt x="297826" y="15800"/>
                  <a:pt x="304800" y="12700"/>
                </a:cubicBezTo>
                <a:cubicBezTo>
                  <a:pt x="317033" y="7263"/>
                  <a:pt x="342900" y="0"/>
                  <a:pt x="342900" y="0"/>
                </a:cubicBezTo>
                <a:cubicBezTo>
                  <a:pt x="366183" y="2117"/>
                  <a:pt x="390321" y="-247"/>
                  <a:pt x="412750" y="6350"/>
                </a:cubicBezTo>
                <a:cubicBezTo>
                  <a:pt x="427393" y="10657"/>
                  <a:pt x="438150" y="23283"/>
                  <a:pt x="450850" y="31750"/>
                </a:cubicBezTo>
                <a:lnTo>
                  <a:pt x="469900" y="44450"/>
                </a:lnTo>
                <a:cubicBezTo>
                  <a:pt x="518583" y="42333"/>
                  <a:pt x="567364" y="41837"/>
                  <a:pt x="615950" y="38100"/>
                </a:cubicBezTo>
                <a:cubicBezTo>
                  <a:pt x="695938" y="31947"/>
                  <a:pt x="514272" y="16659"/>
                  <a:pt x="685800" y="38100"/>
                </a:cubicBezTo>
                <a:lnTo>
                  <a:pt x="698500" y="76200"/>
                </a:lnTo>
                <a:cubicBezTo>
                  <a:pt x="700617" y="82550"/>
                  <a:pt x="698500" y="93133"/>
                  <a:pt x="704850" y="95250"/>
                </a:cubicBezTo>
                <a:lnTo>
                  <a:pt x="742950" y="107950"/>
                </a:lnTo>
                <a:cubicBezTo>
                  <a:pt x="749300" y="110067"/>
                  <a:pt x="755436" y="112987"/>
                  <a:pt x="762000" y="114300"/>
                </a:cubicBezTo>
                <a:cubicBezTo>
                  <a:pt x="772583" y="116417"/>
                  <a:pt x="783279" y="118032"/>
                  <a:pt x="793750" y="120650"/>
                </a:cubicBezTo>
                <a:cubicBezTo>
                  <a:pt x="800244" y="122273"/>
                  <a:pt x="806174" y="126053"/>
                  <a:pt x="812800" y="127000"/>
                </a:cubicBezTo>
                <a:cubicBezTo>
                  <a:pt x="835944" y="130306"/>
                  <a:pt x="859399" y="130903"/>
                  <a:pt x="882650" y="133350"/>
                </a:cubicBezTo>
                <a:cubicBezTo>
                  <a:pt x="931129" y="138453"/>
                  <a:pt x="945674" y="142845"/>
                  <a:pt x="996950" y="146050"/>
                </a:cubicBezTo>
                <a:cubicBezTo>
                  <a:pt x="1043474" y="148958"/>
                  <a:pt x="1090083" y="150283"/>
                  <a:pt x="1136650" y="152400"/>
                </a:cubicBezTo>
                <a:cubicBezTo>
                  <a:pt x="1138767" y="158750"/>
                  <a:pt x="1140007" y="165463"/>
                  <a:pt x="1143000" y="171450"/>
                </a:cubicBezTo>
                <a:cubicBezTo>
                  <a:pt x="1146413" y="178276"/>
                  <a:pt x="1152600" y="183526"/>
                  <a:pt x="1155700" y="190500"/>
                </a:cubicBezTo>
                <a:cubicBezTo>
                  <a:pt x="1177972" y="240613"/>
                  <a:pt x="1153180" y="218453"/>
                  <a:pt x="1187450" y="241300"/>
                </a:cubicBezTo>
                <a:lnTo>
                  <a:pt x="1200150" y="279400"/>
                </a:lnTo>
                <a:lnTo>
                  <a:pt x="1206500" y="298450"/>
                </a:lnTo>
                <a:cubicBezTo>
                  <a:pt x="1200625" y="404192"/>
                  <a:pt x="1236202" y="403357"/>
                  <a:pt x="1181100" y="419100"/>
                </a:cubicBezTo>
                <a:cubicBezTo>
                  <a:pt x="1172709" y="421498"/>
                  <a:pt x="1164167" y="423333"/>
                  <a:pt x="1155700" y="425450"/>
                </a:cubicBezTo>
                <a:lnTo>
                  <a:pt x="1130300" y="463550"/>
                </a:lnTo>
                <a:cubicBezTo>
                  <a:pt x="1126067" y="469900"/>
                  <a:pt x="1124840" y="480187"/>
                  <a:pt x="1117600" y="482600"/>
                </a:cubicBezTo>
                <a:cubicBezTo>
                  <a:pt x="1111250" y="484717"/>
                  <a:pt x="1104537" y="485957"/>
                  <a:pt x="1098550" y="488950"/>
                </a:cubicBezTo>
                <a:cubicBezTo>
                  <a:pt x="1091724" y="492363"/>
                  <a:pt x="1086515" y="498644"/>
                  <a:pt x="1079500" y="501650"/>
                </a:cubicBezTo>
                <a:cubicBezTo>
                  <a:pt x="1071478" y="505088"/>
                  <a:pt x="1062459" y="505492"/>
                  <a:pt x="1054100" y="508000"/>
                </a:cubicBezTo>
                <a:cubicBezTo>
                  <a:pt x="1041278" y="511847"/>
                  <a:pt x="1028987" y="517453"/>
                  <a:pt x="1016000" y="520700"/>
                </a:cubicBezTo>
                <a:cubicBezTo>
                  <a:pt x="978109" y="530173"/>
                  <a:pt x="999208" y="525615"/>
                  <a:pt x="952500" y="533400"/>
                </a:cubicBezTo>
                <a:cubicBezTo>
                  <a:pt x="948267" y="539750"/>
                  <a:pt x="941651" y="545046"/>
                  <a:pt x="939800" y="552450"/>
                </a:cubicBezTo>
                <a:cubicBezTo>
                  <a:pt x="936999" y="563653"/>
                  <a:pt x="927707" y="674898"/>
                  <a:pt x="927100" y="679450"/>
                </a:cubicBezTo>
                <a:cubicBezTo>
                  <a:pt x="920237" y="730925"/>
                  <a:pt x="920750" y="690297"/>
                  <a:pt x="920750" y="711200"/>
                </a:cubicBezTo>
              </a:path>
            </a:pathLst>
          </a:cu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Volný tvar 62"/>
          <p:cNvSpPr/>
          <p:nvPr/>
        </p:nvSpPr>
        <p:spPr>
          <a:xfrm>
            <a:off x="10737850" y="5498721"/>
            <a:ext cx="882650" cy="603629"/>
          </a:xfrm>
          <a:custGeom>
            <a:avLst/>
            <a:gdLst>
              <a:gd name="connsiteX0" fmla="*/ 88900 w 882650"/>
              <a:gd name="connsiteY0" fmla="*/ 76579 h 603629"/>
              <a:gd name="connsiteX1" fmla="*/ 139700 w 882650"/>
              <a:gd name="connsiteY1" fmla="*/ 82929 h 603629"/>
              <a:gd name="connsiteX2" fmla="*/ 158750 w 882650"/>
              <a:gd name="connsiteY2" fmla="*/ 89279 h 603629"/>
              <a:gd name="connsiteX3" fmla="*/ 241300 w 882650"/>
              <a:gd name="connsiteY3" fmla="*/ 95629 h 603629"/>
              <a:gd name="connsiteX4" fmla="*/ 298450 w 882650"/>
              <a:gd name="connsiteY4" fmla="*/ 101979 h 603629"/>
              <a:gd name="connsiteX5" fmla="*/ 406400 w 882650"/>
              <a:gd name="connsiteY5" fmla="*/ 95629 h 603629"/>
              <a:gd name="connsiteX6" fmla="*/ 419100 w 882650"/>
              <a:gd name="connsiteY6" fmla="*/ 76579 h 603629"/>
              <a:gd name="connsiteX7" fmla="*/ 457200 w 882650"/>
              <a:gd name="connsiteY7" fmla="*/ 57529 h 603629"/>
              <a:gd name="connsiteX8" fmla="*/ 495300 w 882650"/>
              <a:gd name="connsiteY8" fmla="*/ 32129 h 603629"/>
              <a:gd name="connsiteX9" fmla="*/ 508000 w 882650"/>
              <a:gd name="connsiteY9" fmla="*/ 13079 h 603629"/>
              <a:gd name="connsiteX10" fmla="*/ 527050 w 882650"/>
              <a:gd name="connsiteY10" fmla="*/ 6729 h 603629"/>
              <a:gd name="connsiteX11" fmla="*/ 584200 w 882650"/>
              <a:gd name="connsiteY11" fmla="*/ 379 h 603629"/>
              <a:gd name="connsiteX12" fmla="*/ 698500 w 882650"/>
              <a:gd name="connsiteY12" fmla="*/ 6729 h 603629"/>
              <a:gd name="connsiteX13" fmla="*/ 730250 w 882650"/>
              <a:gd name="connsiteY13" fmla="*/ 63879 h 603629"/>
              <a:gd name="connsiteX14" fmla="*/ 742950 w 882650"/>
              <a:gd name="connsiteY14" fmla="*/ 108329 h 603629"/>
              <a:gd name="connsiteX15" fmla="*/ 768350 w 882650"/>
              <a:gd name="connsiteY15" fmla="*/ 146429 h 603629"/>
              <a:gd name="connsiteX16" fmla="*/ 787400 w 882650"/>
              <a:gd name="connsiteY16" fmla="*/ 159129 h 603629"/>
              <a:gd name="connsiteX17" fmla="*/ 793750 w 882650"/>
              <a:gd name="connsiteY17" fmla="*/ 178179 h 603629"/>
              <a:gd name="connsiteX18" fmla="*/ 819150 w 882650"/>
              <a:gd name="connsiteY18" fmla="*/ 216279 h 603629"/>
              <a:gd name="connsiteX19" fmla="*/ 838200 w 882650"/>
              <a:gd name="connsiteY19" fmla="*/ 254379 h 603629"/>
              <a:gd name="connsiteX20" fmla="*/ 863600 w 882650"/>
              <a:gd name="connsiteY20" fmla="*/ 311529 h 603629"/>
              <a:gd name="connsiteX21" fmla="*/ 876300 w 882650"/>
              <a:gd name="connsiteY21" fmla="*/ 375029 h 603629"/>
              <a:gd name="connsiteX22" fmla="*/ 882650 w 882650"/>
              <a:gd name="connsiteY22" fmla="*/ 444879 h 603629"/>
              <a:gd name="connsiteX23" fmla="*/ 876300 w 882650"/>
              <a:gd name="connsiteY23" fmla="*/ 495679 h 603629"/>
              <a:gd name="connsiteX24" fmla="*/ 857250 w 882650"/>
              <a:gd name="connsiteY24" fmla="*/ 502029 h 603629"/>
              <a:gd name="connsiteX25" fmla="*/ 825500 w 882650"/>
              <a:gd name="connsiteY25" fmla="*/ 552829 h 603629"/>
              <a:gd name="connsiteX26" fmla="*/ 806450 w 882650"/>
              <a:gd name="connsiteY26" fmla="*/ 559179 h 603629"/>
              <a:gd name="connsiteX27" fmla="*/ 800100 w 882650"/>
              <a:gd name="connsiteY27" fmla="*/ 578229 h 603629"/>
              <a:gd name="connsiteX28" fmla="*/ 781050 w 882650"/>
              <a:gd name="connsiteY28" fmla="*/ 584579 h 603629"/>
              <a:gd name="connsiteX29" fmla="*/ 742950 w 882650"/>
              <a:gd name="connsiteY29" fmla="*/ 603629 h 603629"/>
              <a:gd name="connsiteX30" fmla="*/ 685800 w 882650"/>
              <a:gd name="connsiteY30" fmla="*/ 597279 h 603629"/>
              <a:gd name="connsiteX31" fmla="*/ 647700 w 882650"/>
              <a:gd name="connsiteY31" fmla="*/ 571879 h 603629"/>
              <a:gd name="connsiteX32" fmla="*/ 641350 w 882650"/>
              <a:gd name="connsiteY32" fmla="*/ 552829 h 603629"/>
              <a:gd name="connsiteX33" fmla="*/ 596900 w 882650"/>
              <a:gd name="connsiteY33" fmla="*/ 540129 h 603629"/>
              <a:gd name="connsiteX34" fmla="*/ 450850 w 882650"/>
              <a:gd name="connsiteY34" fmla="*/ 521079 h 603629"/>
              <a:gd name="connsiteX35" fmla="*/ 254000 w 882650"/>
              <a:gd name="connsiteY35" fmla="*/ 514729 h 603629"/>
              <a:gd name="connsiteX36" fmla="*/ 152400 w 882650"/>
              <a:gd name="connsiteY36" fmla="*/ 508379 h 603629"/>
              <a:gd name="connsiteX37" fmla="*/ 0 w 882650"/>
              <a:gd name="connsiteY37" fmla="*/ 508379 h 60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82650" h="603629">
                <a:moveTo>
                  <a:pt x="88900" y="76579"/>
                </a:moveTo>
                <a:cubicBezTo>
                  <a:pt x="105833" y="78696"/>
                  <a:pt x="122910" y="79876"/>
                  <a:pt x="139700" y="82929"/>
                </a:cubicBezTo>
                <a:cubicBezTo>
                  <a:pt x="146286" y="84126"/>
                  <a:pt x="152108" y="88449"/>
                  <a:pt x="158750" y="89279"/>
                </a:cubicBezTo>
                <a:cubicBezTo>
                  <a:pt x="186135" y="92702"/>
                  <a:pt x="213815" y="93130"/>
                  <a:pt x="241300" y="95629"/>
                </a:cubicBezTo>
                <a:cubicBezTo>
                  <a:pt x="260389" y="97364"/>
                  <a:pt x="279400" y="99862"/>
                  <a:pt x="298450" y="101979"/>
                </a:cubicBezTo>
                <a:cubicBezTo>
                  <a:pt x="334433" y="99862"/>
                  <a:pt x="371128" y="103055"/>
                  <a:pt x="406400" y="95629"/>
                </a:cubicBezTo>
                <a:cubicBezTo>
                  <a:pt x="413868" y="94057"/>
                  <a:pt x="413704" y="81975"/>
                  <a:pt x="419100" y="76579"/>
                </a:cubicBezTo>
                <a:cubicBezTo>
                  <a:pt x="440243" y="55436"/>
                  <a:pt x="433959" y="70441"/>
                  <a:pt x="457200" y="57529"/>
                </a:cubicBezTo>
                <a:cubicBezTo>
                  <a:pt x="470543" y="50116"/>
                  <a:pt x="495300" y="32129"/>
                  <a:pt x="495300" y="32129"/>
                </a:cubicBezTo>
                <a:cubicBezTo>
                  <a:pt x="499533" y="25779"/>
                  <a:pt x="502041" y="17847"/>
                  <a:pt x="508000" y="13079"/>
                </a:cubicBezTo>
                <a:cubicBezTo>
                  <a:pt x="513227" y="8898"/>
                  <a:pt x="520448" y="7829"/>
                  <a:pt x="527050" y="6729"/>
                </a:cubicBezTo>
                <a:cubicBezTo>
                  <a:pt x="545956" y="3578"/>
                  <a:pt x="565150" y="2496"/>
                  <a:pt x="584200" y="379"/>
                </a:cubicBezTo>
                <a:cubicBezTo>
                  <a:pt x="622300" y="2496"/>
                  <a:pt x="662138" y="-4841"/>
                  <a:pt x="698500" y="6729"/>
                </a:cubicBezTo>
                <a:cubicBezTo>
                  <a:pt x="712794" y="11277"/>
                  <a:pt x="725572" y="47505"/>
                  <a:pt x="730250" y="63879"/>
                </a:cubicBezTo>
                <a:cubicBezTo>
                  <a:pt x="732184" y="70649"/>
                  <a:pt x="738472" y="100269"/>
                  <a:pt x="742950" y="108329"/>
                </a:cubicBezTo>
                <a:cubicBezTo>
                  <a:pt x="750363" y="121672"/>
                  <a:pt x="755650" y="137962"/>
                  <a:pt x="768350" y="146429"/>
                </a:cubicBezTo>
                <a:lnTo>
                  <a:pt x="787400" y="159129"/>
                </a:lnTo>
                <a:cubicBezTo>
                  <a:pt x="789517" y="165479"/>
                  <a:pt x="790499" y="172328"/>
                  <a:pt x="793750" y="178179"/>
                </a:cubicBezTo>
                <a:cubicBezTo>
                  <a:pt x="801163" y="191522"/>
                  <a:pt x="814323" y="201799"/>
                  <a:pt x="819150" y="216279"/>
                </a:cubicBezTo>
                <a:cubicBezTo>
                  <a:pt x="842308" y="285754"/>
                  <a:pt x="805374" y="180521"/>
                  <a:pt x="838200" y="254379"/>
                </a:cubicBezTo>
                <a:cubicBezTo>
                  <a:pt x="868427" y="322389"/>
                  <a:pt x="834858" y="268416"/>
                  <a:pt x="863600" y="311529"/>
                </a:cubicBezTo>
                <a:cubicBezTo>
                  <a:pt x="870141" y="337694"/>
                  <a:pt x="872840" y="345620"/>
                  <a:pt x="876300" y="375029"/>
                </a:cubicBezTo>
                <a:cubicBezTo>
                  <a:pt x="879032" y="398248"/>
                  <a:pt x="880533" y="421596"/>
                  <a:pt x="882650" y="444879"/>
                </a:cubicBezTo>
                <a:cubicBezTo>
                  <a:pt x="880533" y="461812"/>
                  <a:pt x="883231" y="480085"/>
                  <a:pt x="876300" y="495679"/>
                </a:cubicBezTo>
                <a:cubicBezTo>
                  <a:pt x="873582" y="501796"/>
                  <a:pt x="861141" y="496582"/>
                  <a:pt x="857250" y="502029"/>
                </a:cubicBezTo>
                <a:cubicBezTo>
                  <a:pt x="825075" y="547074"/>
                  <a:pt x="865415" y="532871"/>
                  <a:pt x="825500" y="552829"/>
                </a:cubicBezTo>
                <a:cubicBezTo>
                  <a:pt x="819513" y="555822"/>
                  <a:pt x="812800" y="557062"/>
                  <a:pt x="806450" y="559179"/>
                </a:cubicBezTo>
                <a:cubicBezTo>
                  <a:pt x="804333" y="565529"/>
                  <a:pt x="804833" y="573496"/>
                  <a:pt x="800100" y="578229"/>
                </a:cubicBezTo>
                <a:cubicBezTo>
                  <a:pt x="795367" y="582962"/>
                  <a:pt x="787037" y="581586"/>
                  <a:pt x="781050" y="584579"/>
                </a:cubicBezTo>
                <a:cubicBezTo>
                  <a:pt x="731811" y="609198"/>
                  <a:pt x="790833" y="587668"/>
                  <a:pt x="742950" y="603629"/>
                </a:cubicBezTo>
                <a:cubicBezTo>
                  <a:pt x="723900" y="601512"/>
                  <a:pt x="703984" y="603340"/>
                  <a:pt x="685800" y="597279"/>
                </a:cubicBezTo>
                <a:cubicBezTo>
                  <a:pt x="671320" y="592452"/>
                  <a:pt x="647700" y="571879"/>
                  <a:pt x="647700" y="571879"/>
                </a:cubicBezTo>
                <a:cubicBezTo>
                  <a:pt x="645583" y="565529"/>
                  <a:pt x="646083" y="557562"/>
                  <a:pt x="641350" y="552829"/>
                </a:cubicBezTo>
                <a:cubicBezTo>
                  <a:pt x="638313" y="549792"/>
                  <a:pt x="597120" y="540184"/>
                  <a:pt x="596900" y="540129"/>
                </a:cubicBezTo>
                <a:cubicBezTo>
                  <a:pt x="542999" y="504195"/>
                  <a:pt x="583158" y="526268"/>
                  <a:pt x="450850" y="521079"/>
                </a:cubicBezTo>
                <a:lnTo>
                  <a:pt x="254000" y="514729"/>
                </a:lnTo>
                <a:cubicBezTo>
                  <a:pt x="220098" y="513286"/>
                  <a:pt x="186322" y="509227"/>
                  <a:pt x="152400" y="508379"/>
                </a:cubicBezTo>
                <a:cubicBezTo>
                  <a:pt x="101616" y="507109"/>
                  <a:pt x="50800" y="508379"/>
                  <a:pt x="0" y="508379"/>
                </a:cubicBezTo>
              </a:path>
            </a:pathLst>
          </a:cu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697" name="Volný tvar 29696"/>
          <p:cNvSpPr/>
          <p:nvPr/>
        </p:nvSpPr>
        <p:spPr>
          <a:xfrm>
            <a:off x="10065224" y="3896436"/>
            <a:ext cx="1228298" cy="750627"/>
          </a:xfrm>
          <a:custGeom>
            <a:avLst/>
            <a:gdLst>
              <a:gd name="connsiteX0" fmla="*/ 675564 w 1228298"/>
              <a:gd name="connsiteY0" fmla="*/ 27295 h 750627"/>
              <a:gd name="connsiteX1" fmla="*/ 709683 w 1228298"/>
              <a:gd name="connsiteY1" fmla="*/ 54591 h 750627"/>
              <a:gd name="connsiteX2" fmla="*/ 723331 w 1228298"/>
              <a:gd name="connsiteY2" fmla="*/ 95534 h 750627"/>
              <a:gd name="connsiteX3" fmla="*/ 730155 w 1228298"/>
              <a:gd name="connsiteY3" fmla="*/ 116006 h 750627"/>
              <a:gd name="connsiteX4" fmla="*/ 743803 w 1228298"/>
              <a:gd name="connsiteY4" fmla="*/ 136477 h 750627"/>
              <a:gd name="connsiteX5" fmla="*/ 784746 w 1228298"/>
              <a:gd name="connsiteY5" fmla="*/ 150125 h 750627"/>
              <a:gd name="connsiteX6" fmla="*/ 805218 w 1228298"/>
              <a:gd name="connsiteY6" fmla="*/ 156949 h 750627"/>
              <a:gd name="connsiteX7" fmla="*/ 887104 w 1228298"/>
              <a:gd name="connsiteY7" fmla="*/ 170597 h 750627"/>
              <a:gd name="connsiteX8" fmla="*/ 1023582 w 1228298"/>
              <a:gd name="connsiteY8" fmla="*/ 177421 h 750627"/>
              <a:gd name="connsiteX9" fmla="*/ 1112292 w 1228298"/>
              <a:gd name="connsiteY9" fmla="*/ 170597 h 750627"/>
              <a:gd name="connsiteX10" fmla="*/ 1160060 w 1228298"/>
              <a:gd name="connsiteY10" fmla="*/ 170597 h 750627"/>
              <a:gd name="connsiteX11" fmla="*/ 1180531 w 1228298"/>
              <a:gd name="connsiteY11" fmla="*/ 272955 h 750627"/>
              <a:gd name="connsiteX12" fmla="*/ 1194179 w 1228298"/>
              <a:gd name="connsiteY12" fmla="*/ 313898 h 750627"/>
              <a:gd name="connsiteX13" fmla="*/ 1201003 w 1228298"/>
              <a:gd name="connsiteY13" fmla="*/ 334370 h 750627"/>
              <a:gd name="connsiteX14" fmla="*/ 1228298 w 1228298"/>
              <a:gd name="connsiteY14" fmla="*/ 375313 h 750627"/>
              <a:gd name="connsiteX15" fmla="*/ 1201003 w 1228298"/>
              <a:gd name="connsiteY15" fmla="*/ 429904 h 750627"/>
              <a:gd name="connsiteX16" fmla="*/ 1173707 w 1228298"/>
              <a:gd name="connsiteY16" fmla="*/ 464024 h 750627"/>
              <a:gd name="connsiteX17" fmla="*/ 1166883 w 1228298"/>
              <a:gd name="connsiteY17" fmla="*/ 484495 h 750627"/>
              <a:gd name="connsiteX18" fmla="*/ 1084997 w 1228298"/>
              <a:gd name="connsiteY18" fmla="*/ 525439 h 750627"/>
              <a:gd name="connsiteX19" fmla="*/ 1037230 w 1228298"/>
              <a:gd name="connsiteY19" fmla="*/ 539086 h 750627"/>
              <a:gd name="connsiteX20" fmla="*/ 1003110 w 1228298"/>
              <a:gd name="connsiteY20" fmla="*/ 545910 h 750627"/>
              <a:gd name="connsiteX21" fmla="*/ 962167 w 1228298"/>
              <a:gd name="connsiteY21" fmla="*/ 559558 h 750627"/>
              <a:gd name="connsiteX22" fmla="*/ 948519 w 1228298"/>
              <a:gd name="connsiteY22" fmla="*/ 627797 h 750627"/>
              <a:gd name="connsiteX23" fmla="*/ 941695 w 1228298"/>
              <a:gd name="connsiteY23" fmla="*/ 716507 h 750627"/>
              <a:gd name="connsiteX24" fmla="*/ 934872 w 1228298"/>
              <a:gd name="connsiteY24" fmla="*/ 736979 h 750627"/>
              <a:gd name="connsiteX25" fmla="*/ 914400 w 1228298"/>
              <a:gd name="connsiteY25" fmla="*/ 743803 h 750627"/>
              <a:gd name="connsiteX26" fmla="*/ 880280 w 1228298"/>
              <a:gd name="connsiteY26" fmla="*/ 750627 h 750627"/>
              <a:gd name="connsiteX27" fmla="*/ 730155 w 1228298"/>
              <a:gd name="connsiteY27" fmla="*/ 743803 h 750627"/>
              <a:gd name="connsiteX28" fmla="*/ 689212 w 1228298"/>
              <a:gd name="connsiteY28" fmla="*/ 730155 h 750627"/>
              <a:gd name="connsiteX29" fmla="*/ 668740 w 1228298"/>
              <a:gd name="connsiteY29" fmla="*/ 723331 h 750627"/>
              <a:gd name="connsiteX30" fmla="*/ 648269 w 1228298"/>
              <a:gd name="connsiteY30" fmla="*/ 716507 h 750627"/>
              <a:gd name="connsiteX31" fmla="*/ 559558 w 1228298"/>
              <a:gd name="connsiteY31" fmla="*/ 709683 h 750627"/>
              <a:gd name="connsiteX32" fmla="*/ 518615 w 1228298"/>
              <a:gd name="connsiteY32" fmla="*/ 689212 h 750627"/>
              <a:gd name="connsiteX33" fmla="*/ 504967 w 1228298"/>
              <a:gd name="connsiteY33" fmla="*/ 648268 h 750627"/>
              <a:gd name="connsiteX34" fmla="*/ 491319 w 1228298"/>
              <a:gd name="connsiteY34" fmla="*/ 607325 h 750627"/>
              <a:gd name="connsiteX35" fmla="*/ 484495 w 1228298"/>
              <a:gd name="connsiteY35" fmla="*/ 586854 h 750627"/>
              <a:gd name="connsiteX36" fmla="*/ 450376 w 1228298"/>
              <a:gd name="connsiteY36" fmla="*/ 552734 h 750627"/>
              <a:gd name="connsiteX37" fmla="*/ 409433 w 1228298"/>
              <a:gd name="connsiteY37" fmla="*/ 539086 h 750627"/>
              <a:gd name="connsiteX38" fmla="*/ 293427 w 1228298"/>
              <a:gd name="connsiteY38" fmla="*/ 545910 h 750627"/>
              <a:gd name="connsiteX39" fmla="*/ 272955 w 1228298"/>
              <a:gd name="connsiteY39" fmla="*/ 559558 h 750627"/>
              <a:gd name="connsiteX40" fmla="*/ 252483 w 1228298"/>
              <a:gd name="connsiteY40" fmla="*/ 566382 h 750627"/>
              <a:gd name="connsiteX41" fmla="*/ 143301 w 1228298"/>
              <a:gd name="connsiteY41" fmla="*/ 559558 h 750627"/>
              <a:gd name="connsiteX42" fmla="*/ 81886 w 1228298"/>
              <a:gd name="connsiteY42" fmla="*/ 525439 h 750627"/>
              <a:gd name="connsiteX43" fmla="*/ 61415 w 1228298"/>
              <a:gd name="connsiteY43" fmla="*/ 511791 h 750627"/>
              <a:gd name="connsiteX44" fmla="*/ 40943 w 1228298"/>
              <a:gd name="connsiteY44" fmla="*/ 498143 h 750627"/>
              <a:gd name="connsiteX45" fmla="*/ 20472 w 1228298"/>
              <a:gd name="connsiteY45" fmla="*/ 477671 h 750627"/>
              <a:gd name="connsiteX46" fmla="*/ 6824 w 1228298"/>
              <a:gd name="connsiteY46" fmla="*/ 436728 h 750627"/>
              <a:gd name="connsiteX47" fmla="*/ 0 w 1228298"/>
              <a:gd name="connsiteY47" fmla="*/ 416257 h 750627"/>
              <a:gd name="connsiteX48" fmla="*/ 6824 w 1228298"/>
              <a:gd name="connsiteY48" fmla="*/ 300251 h 750627"/>
              <a:gd name="connsiteX49" fmla="*/ 27295 w 1228298"/>
              <a:gd name="connsiteY49" fmla="*/ 279779 h 750627"/>
              <a:gd name="connsiteX50" fmla="*/ 40943 w 1228298"/>
              <a:gd name="connsiteY50" fmla="*/ 259307 h 750627"/>
              <a:gd name="connsiteX51" fmla="*/ 75063 w 1228298"/>
              <a:gd name="connsiteY51" fmla="*/ 204716 h 750627"/>
              <a:gd name="connsiteX52" fmla="*/ 102358 w 1228298"/>
              <a:gd name="connsiteY52" fmla="*/ 163773 h 750627"/>
              <a:gd name="connsiteX53" fmla="*/ 143301 w 1228298"/>
              <a:gd name="connsiteY53" fmla="*/ 136477 h 750627"/>
              <a:gd name="connsiteX54" fmla="*/ 163773 w 1228298"/>
              <a:gd name="connsiteY54" fmla="*/ 122830 h 750627"/>
              <a:gd name="connsiteX55" fmla="*/ 184245 w 1228298"/>
              <a:gd name="connsiteY55" fmla="*/ 116006 h 750627"/>
              <a:gd name="connsiteX56" fmla="*/ 204716 w 1228298"/>
              <a:gd name="connsiteY56" fmla="*/ 102358 h 750627"/>
              <a:gd name="connsiteX57" fmla="*/ 238836 w 1228298"/>
              <a:gd name="connsiteY57" fmla="*/ 68239 h 750627"/>
              <a:gd name="connsiteX58" fmla="*/ 300251 w 1228298"/>
              <a:gd name="connsiteY58" fmla="*/ 40943 h 750627"/>
              <a:gd name="connsiteX59" fmla="*/ 354842 w 1228298"/>
              <a:gd name="connsiteY59" fmla="*/ 6824 h 750627"/>
              <a:gd name="connsiteX60" fmla="*/ 375313 w 1228298"/>
              <a:gd name="connsiteY60" fmla="*/ 0 h 750627"/>
              <a:gd name="connsiteX61" fmla="*/ 409433 w 1228298"/>
              <a:gd name="connsiteY61" fmla="*/ 27295 h 750627"/>
              <a:gd name="connsiteX62" fmla="*/ 470848 w 1228298"/>
              <a:gd name="connsiteY62" fmla="*/ 61415 h 750627"/>
              <a:gd name="connsiteX63" fmla="*/ 566382 w 1228298"/>
              <a:gd name="connsiteY63" fmla="*/ 54591 h 750627"/>
              <a:gd name="connsiteX64" fmla="*/ 593677 w 1228298"/>
              <a:gd name="connsiteY64" fmla="*/ 47767 h 750627"/>
              <a:gd name="connsiteX65" fmla="*/ 641445 w 1228298"/>
              <a:gd name="connsiteY65" fmla="*/ 40943 h 750627"/>
              <a:gd name="connsiteX66" fmla="*/ 689212 w 1228298"/>
              <a:gd name="connsiteY66" fmla="*/ 47767 h 750627"/>
              <a:gd name="connsiteX67" fmla="*/ 696036 w 1228298"/>
              <a:gd name="connsiteY67" fmla="*/ 68239 h 750627"/>
              <a:gd name="connsiteX68" fmla="*/ 709683 w 1228298"/>
              <a:gd name="connsiteY68" fmla="*/ 88710 h 750627"/>
              <a:gd name="connsiteX69" fmla="*/ 730155 w 1228298"/>
              <a:gd name="connsiteY69" fmla="*/ 95534 h 750627"/>
              <a:gd name="connsiteX70" fmla="*/ 750627 w 1228298"/>
              <a:gd name="connsiteY70" fmla="*/ 109182 h 75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228298" h="750627">
                <a:moveTo>
                  <a:pt x="675564" y="27295"/>
                </a:moveTo>
                <a:cubicBezTo>
                  <a:pt x="686937" y="36394"/>
                  <a:pt x="701331" y="42659"/>
                  <a:pt x="709683" y="54591"/>
                </a:cubicBezTo>
                <a:cubicBezTo>
                  <a:pt x="717933" y="66376"/>
                  <a:pt x="718782" y="81886"/>
                  <a:pt x="723331" y="95534"/>
                </a:cubicBezTo>
                <a:cubicBezTo>
                  <a:pt x="725606" y="102358"/>
                  <a:pt x="726165" y="110021"/>
                  <a:pt x="730155" y="116006"/>
                </a:cubicBezTo>
                <a:cubicBezTo>
                  <a:pt x="734704" y="122830"/>
                  <a:pt x="736848" y="132130"/>
                  <a:pt x="743803" y="136477"/>
                </a:cubicBezTo>
                <a:cubicBezTo>
                  <a:pt x="756002" y="144101"/>
                  <a:pt x="771098" y="145576"/>
                  <a:pt x="784746" y="150125"/>
                </a:cubicBezTo>
                <a:cubicBezTo>
                  <a:pt x="791570" y="152400"/>
                  <a:pt x="798165" y="155538"/>
                  <a:pt x="805218" y="156949"/>
                </a:cubicBezTo>
                <a:cubicBezTo>
                  <a:pt x="831772" y="162260"/>
                  <a:pt x="860218" y="168605"/>
                  <a:pt x="887104" y="170597"/>
                </a:cubicBezTo>
                <a:cubicBezTo>
                  <a:pt x="932529" y="173962"/>
                  <a:pt x="978089" y="175146"/>
                  <a:pt x="1023582" y="177421"/>
                </a:cubicBezTo>
                <a:cubicBezTo>
                  <a:pt x="1053152" y="175146"/>
                  <a:pt x="1082838" y="174062"/>
                  <a:pt x="1112292" y="170597"/>
                </a:cubicBezTo>
                <a:cubicBezTo>
                  <a:pt x="1156625" y="165381"/>
                  <a:pt x="1122976" y="158236"/>
                  <a:pt x="1160060" y="170597"/>
                </a:cubicBezTo>
                <a:cubicBezTo>
                  <a:pt x="1191973" y="266340"/>
                  <a:pt x="1155291" y="146758"/>
                  <a:pt x="1180531" y="272955"/>
                </a:cubicBezTo>
                <a:cubicBezTo>
                  <a:pt x="1183352" y="287062"/>
                  <a:pt x="1189630" y="300250"/>
                  <a:pt x="1194179" y="313898"/>
                </a:cubicBezTo>
                <a:cubicBezTo>
                  <a:pt x="1196454" y="320722"/>
                  <a:pt x="1197013" y="328385"/>
                  <a:pt x="1201003" y="334370"/>
                </a:cubicBezTo>
                <a:lnTo>
                  <a:pt x="1228298" y="375313"/>
                </a:lnTo>
                <a:cubicBezTo>
                  <a:pt x="1213501" y="464106"/>
                  <a:pt x="1236915" y="385015"/>
                  <a:pt x="1201003" y="429904"/>
                </a:cubicBezTo>
                <a:cubicBezTo>
                  <a:pt x="1163331" y="476993"/>
                  <a:pt x="1232380" y="424909"/>
                  <a:pt x="1173707" y="464024"/>
                </a:cubicBezTo>
                <a:cubicBezTo>
                  <a:pt x="1171432" y="470848"/>
                  <a:pt x="1171969" y="479409"/>
                  <a:pt x="1166883" y="484495"/>
                </a:cubicBezTo>
                <a:cubicBezTo>
                  <a:pt x="1140426" y="510952"/>
                  <a:pt x="1118298" y="514339"/>
                  <a:pt x="1084997" y="525439"/>
                </a:cubicBezTo>
                <a:cubicBezTo>
                  <a:pt x="1062197" y="533039"/>
                  <a:pt x="1062939" y="533373"/>
                  <a:pt x="1037230" y="539086"/>
                </a:cubicBezTo>
                <a:cubicBezTo>
                  <a:pt x="1025908" y="541602"/>
                  <a:pt x="1014300" y="542858"/>
                  <a:pt x="1003110" y="545910"/>
                </a:cubicBezTo>
                <a:cubicBezTo>
                  <a:pt x="989231" y="549695"/>
                  <a:pt x="962167" y="559558"/>
                  <a:pt x="962167" y="559558"/>
                </a:cubicBezTo>
                <a:cubicBezTo>
                  <a:pt x="951760" y="590780"/>
                  <a:pt x="953000" y="582991"/>
                  <a:pt x="948519" y="627797"/>
                </a:cubicBezTo>
                <a:cubicBezTo>
                  <a:pt x="945568" y="657307"/>
                  <a:pt x="945373" y="687079"/>
                  <a:pt x="941695" y="716507"/>
                </a:cubicBezTo>
                <a:cubicBezTo>
                  <a:pt x="940803" y="723644"/>
                  <a:pt x="939958" y="731893"/>
                  <a:pt x="934872" y="736979"/>
                </a:cubicBezTo>
                <a:cubicBezTo>
                  <a:pt x="929786" y="742065"/>
                  <a:pt x="921378" y="742058"/>
                  <a:pt x="914400" y="743803"/>
                </a:cubicBezTo>
                <a:cubicBezTo>
                  <a:pt x="903148" y="746616"/>
                  <a:pt x="891653" y="748352"/>
                  <a:pt x="880280" y="750627"/>
                </a:cubicBezTo>
                <a:cubicBezTo>
                  <a:pt x="830238" y="748352"/>
                  <a:pt x="779963" y="749140"/>
                  <a:pt x="730155" y="743803"/>
                </a:cubicBezTo>
                <a:cubicBezTo>
                  <a:pt x="715851" y="742270"/>
                  <a:pt x="702860" y="734704"/>
                  <a:pt x="689212" y="730155"/>
                </a:cubicBezTo>
                <a:lnTo>
                  <a:pt x="668740" y="723331"/>
                </a:lnTo>
                <a:cubicBezTo>
                  <a:pt x="661916" y="721056"/>
                  <a:pt x="655441" y="717059"/>
                  <a:pt x="648269" y="716507"/>
                </a:cubicBezTo>
                <a:lnTo>
                  <a:pt x="559558" y="709683"/>
                </a:lnTo>
                <a:cubicBezTo>
                  <a:pt x="548402" y="705965"/>
                  <a:pt x="525578" y="700354"/>
                  <a:pt x="518615" y="689212"/>
                </a:cubicBezTo>
                <a:cubicBezTo>
                  <a:pt x="510990" y="677012"/>
                  <a:pt x="509516" y="661916"/>
                  <a:pt x="504967" y="648268"/>
                </a:cubicBezTo>
                <a:lnTo>
                  <a:pt x="491319" y="607325"/>
                </a:lnTo>
                <a:cubicBezTo>
                  <a:pt x="489044" y="600501"/>
                  <a:pt x="488485" y="592839"/>
                  <a:pt x="484495" y="586854"/>
                </a:cubicBezTo>
                <a:cubicBezTo>
                  <a:pt x="472045" y="568177"/>
                  <a:pt x="471926" y="562312"/>
                  <a:pt x="450376" y="552734"/>
                </a:cubicBezTo>
                <a:cubicBezTo>
                  <a:pt x="437230" y="546891"/>
                  <a:pt x="409433" y="539086"/>
                  <a:pt x="409433" y="539086"/>
                </a:cubicBezTo>
                <a:cubicBezTo>
                  <a:pt x="370764" y="541361"/>
                  <a:pt x="331734" y="540164"/>
                  <a:pt x="293427" y="545910"/>
                </a:cubicBezTo>
                <a:cubicBezTo>
                  <a:pt x="285316" y="547127"/>
                  <a:pt x="280291" y="555890"/>
                  <a:pt x="272955" y="559558"/>
                </a:cubicBezTo>
                <a:cubicBezTo>
                  <a:pt x="266521" y="562775"/>
                  <a:pt x="259307" y="564107"/>
                  <a:pt x="252483" y="566382"/>
                </a:cubicBezTo>
                <a:cubicBezTo>
                  <a:pt x="216089" y="564107"/>
                  <a:pt x="179566" y="563375"/>
                  <a:pt x="143301" y="559558"/>
                </a:cubicBezTo>
                <a:cubicBezTo>
                  <a:pt x="121909" y="557306"/>
                  <a:pt x="95430" y="534468"/>
                  <a:pt x="81886" y="525439"/>
                </a:cubicBezTo>
                <a:lnTo>
                  <a:pt x="61415" y="511791"/>
                </a:lnTo>
                <a:cubicBezTo>
                  <a:pt x="54591" y="507242"/>
                  <a:pt x="46742" y="503942"/>
                  <a:pt x="40943" y="498143"/>
                </a:cubicBezTo>
                <a:lnTo>
                  <a:pt x="20472" y="477671"/>
                </a:lnTo>
                <a:lnTo>
                  <a:pt x="6824" y="436728"/>
                </a:lnTo>
                <a:lnTo>
                  <a:pt x="0" y="416257"/>
                </a:lnTo>
                <a:cubicBezTo>
                  <a:pt x="2275" y="377588"/>
                  <a:pt x="-772" y="338234"/>
                  <a:pt x="6824" y="300251"/>
                </a:cubicBezTo>
                <a:cubicBezTo>
                  <a:pt x="8717" y="290788"/>
                  <a:pt x="21117" y="287193"/>
                  <a:pt x="27295" y="279779"/>
                </a:cubicBezTo>
                <a:cubicBezTo>
                  <a:pt x="32545" y="273478"/>
                  <a:pt x="37612" y="266802"/>
                  <a:pt x="40943" y="259307"/>
                </a:cubicBezTo>
                <a:cubicBezTo>
                  <a:pt x="64878" y="205455"/>
                  <a:pt x="38235" y="229268"/>
                  <a:pt x="75063" y="204716"/>
                </a:cubicBezTo>
                <a:cubicBezTo>
                  <a:pt x="84161" y="191068"/>
                  <a:pt x="88710" y="172872"/>
                  <a:pt x="102358" y="163773"/>
                </a:cubicBezTo>
                <a:lnTo>
                  <a:pt x="143301" y="136477"/>
                </a:lnTo>
                <a:cubicBezTo>
                  <a:pt x="150125" y="131928"/>
                  <a:pt x="155993" y="125423"/>
                  <a:pt x="163773" y="122830"/>
                </a:cubicBezTo>
                <a:lnTo>
                  <a:pt x="184245" y="116006"/>
                </a:lnTo>
                <a:cubicBezTo>
                  <a:pt x="191069" y="111457"/>
                  <a:pt x="198917" y="108157"/>
                  <a:pt x="204716" y="102358"/>
                </a:cubicBezTo>
                <a:cubicBezTo>
                  <a:pt x="228373" y="78701"/>
                  <a:pt x="206081" y="82797"/>
                  <a:pt x="238836" y="68239"/>
                </a:cubicBezTo>
                <a:cubicBezTo>
                  <a:pt x="311917" y="35759"/>
                  <a:pt x="253923" y="71828"/>
                  <a:pt x="300251" y="40943"/>
                </a:cubicBezTo>
                <a:cubicBezTo>
                  <a:pt x="321878" y="8500"/>
                  <a:pt x="306117" y="23065"/>
                  <a:pt x="354842" y="6824"/>
                </a:cubicBezTo>
                <a:lnTo>
                  <a:pt x="375313" y="0"/>
                </a:lnTo>
                <a:cubicBezTo>
                  <a:pt x="421414" y="15367"/>
                  <a:pt x="371445" y="-5944"/>
                  <a:pt x="409433" y="27295"/>
                </a:cubicBezTo>
                <a:cubicBezTo>
                  <a:pt x="438313" y="52565"/>
                  <a:pt x="442730" y="52042"/>
                  <a:pt x="470848" y="61415"/>
                </a:cubicBezTo>
                <a:cubicBezTo>
                  <a:pt x="502693" y="59140"/>
                  <a:pt x="534651" y="58117"/>
                  <a:pt x="566382" y="54591"/>
                </a:cubicBezTo>
                <a:cubicBezTo>
                  <a:pt x="575703" y="53555"/>
                  <a:pt x="584450" y="49445"/>
                  <a:pt x="593677" y="47767"/>
                </a:cubicBezTo>
                <a:cubicBezTo>
                  <a:pt x="609502" y="44890"/>
                  <a:pt x="625522" y="43218"/>
                  <a:pt x="641445" y="40943"/>
                </a:cubicBezTo>
                <a:cubicBezTo>
                  <a:pt x="657367" y="43218"/>
                  <a:pt x="674826" y="40574"/>
                  <a:pt x="689212" y="47767"/>
                </a:cubicBezTo>
                <a:cubicBezTo>
                  <a:pt x="695646" y="50984"/>
                  <a:pt x="692819" y="61805"/>
                  <a:pt x="696036" y="68239"/>
                </a:cubicBezTo>
                <a:cubicBezTo>
                  <a:pt x="699704" y="75574"/>
                  <a:pt x="703279" y="83587"/>
                  <a:pt x="709683" y="88710"/>
                </a:cubicBezTo>
                <a:cubicBezTo>
                  <a:pt x="715300" y="93203"/>
                  <a:pt x="723721" y="92317"/>
                  <a:pt x="730155" y="95534"/>
                </a:cubicBezTo>
                <a:cubicBezTo>
                  <a:pt x="737491" y="99202"/>
                  <a:pt x="750627" y="109182"/>
                  <a:pt x="750627" y="109182"/>
                </a:cubicBezTo>
              </a:path>
            </a:pathLst>
          </a:cu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698" name="Volný tvar 29697"/>
          <p:cNvSpPr/>
          <p:nvPr/>
        </p:nvSpPr>
        <p:spPr>
          <a:xfrm>
            <a:off x="8461612" y="3862316"/>
            <a:ext cx="1226189" cy="750627"/>
          </a:xfrm>
          <a:custGeom>
            <a:avLst/>
            <a:gdLst>
              <a:gd name="connsiteX0" fmla="*/ 661916 w 1226189"/>
              <a:gd name="connsiteY0" fmla="*/ 20472 h 750627"/>
              <a:gd name="connsiteX1" fmla="*/ 689212 w 1226189"/>
              <a:gd name="connsiteY1" fmla="*/ 54591 h 750627"/>
              <a:gd name="connsiteX2" fmla="*/ 716507 w 1226189"/>
              <a:gd name="connsiteY2" fmla="*/ 95535 h 750627"/>
              <a:gd name="connsiteX3" fmla="*/ 736979 w 1226189"/>
              <a:gd name="connsiteY3" fmla="*/ 109183 h 750627"/>
              <a:gd name="connsiteX4" fmla="*/ 743803 w 1226189"/>
              <a:gd name="connsiteY4" fmla="*/ 129654 h 750627"/>
              <a:gd name="connsiteX5" fmla="*/ 784746 w 1226189"/>
              <a:gd name="connsiteY5" fmla="*/ 143302 h 750627"/>
              <a:gd name="connsiteX6" fmla="*/ 852985 w 1226189"/>
              <a:gd name="connsiteY6" fmla="*/ 156950 h 750627"/>
              <a:gd name="connsiteX7" fmla="*/ 941695 w 1226189"/>
              <a:gd name="connsiteY7" fmla="*/ 163774 h 750627"/>
              <a:gd name="connsiteX8" fmla="*/ 1146412 w 1226189"/>
              <a:gd name="connsiteY8" fmla="*/ 170597 h 750627"/>
              <a:gd name="connsiteX9" fmla="*/ 1166884 w 1226189"/>
              <a:gd name="connsiteY9" fmla="*/ 211541 h 750627"/>
              <a:gd name="connsiteX10" fmla="*/ 1180531 w 1226189"/>
              <a:gd name="connsiteY10" fmla="*/ 259308 h 750627"/>
              <a:gd name="connsiteX11" fmla="*/ 1207827 w 1226189"/>
              <a:gd name="connsiteY11" fmla="*/ 300251 h 750627"/>
              <a:gd name="connsiteX12" fmla="*/ 1214651 w 1226189"/>
              <a:gd name="connsiteY12" fmla="*/ 416257 h 750627"/>
              <a:gd name="connsiteX13" fmla="*/ 1173707 w 1226189"/>
              <a:gd name="connsiteY13" fmla="*/ 429905 h 750627"/>
              <a:gd name="connsiteX14" fmla="*/ 1160060 w 1226189"/>
              <a:gd name="connsiteY14" fmla="*/ 450377 h 750627"/>
              <a:gd name="connsiteX15" fmla="*/ 1132764 w 1226189"/>
              <a:gd name="connsiteY15" fmla="*/ 511791 h 750627"/>
              <a:gd name="connsiteX16" fmla="*/ 1091821 w 1226189"/>
              <a:gd name="connsiteY16" fmla="*/ 525439 h 750627"/>
              <a:gd name="connsiteX17" fmla="*/ 1071349 w 1226189"/>
              <a:gd name="connsiteY17" fmla="*/ 532263 h 750627"/>
              <a:gd name="connsiteX18" fmla="*/ 1050878 w 1226189"/>
              <a:gd name="connsiteY18" fmla="*/ 539087 h 750627"/>
              <a:gd name="connsiteX19" fmla="*/ 962167 w 1226189"/>
              <a:gd name="connsiteY19" fmla="*/ 552735 h 750627"/>
              <a:gd name="connsiteX20" fmla="*/ 948519 w 1226189"/>
              <a:gd name="connsiteY20" fmla="*/ 573206 h 750627"/>
              <a:gd name="connsiteX21" fmla="*/ 941695 w 1226189"/>
              <a:gd name="connsiteY21" fmla="*/ 600502 h 750627"/>
              <a:gd name="connsiteX22" fmla="*/ 934872 w 1226189"/>
              <a:gd name="connsiteY22" fmla="*/ 730156 h 750627"/>
              <a:gd name="connsiteX23" fmla="*/ 893928 w 1226189"/>
              <a:gd name="connsiteY23" fmla="*/ 743803 h 750627"/>
              <a:gd name="connsiteX24" fmla="*/ 873457 w 1226189"/>
              <a:gd name="connsiteY24" fmla="*/ 750627 h 750627"/>
              <a:gd name="connsiteX25" fmla="*/ 764275 w 1226189"/>
              <a:gd name="connsiteY25" fmla="*/ 743803 h 750627"/>
              <a:gd name="connsiteX26" fmla="*/ 743803 w 1226189"/>
              <a:gd name="connsiteY26" fmla="*/ 730156 h 750627"/>
              <a:gd name="connsiteX27" fmla="*/ 723331 w 1226189"/>
              <a:gd name="connsiteY27" fmla="*/ 723332 h 750627"/>
              <a:gd name="connsiteX28" fmla="*/ 566382 w 1226189"/>
              <a:gd name="connsiteY28" fmla="*/ 709684 h 750627"/>
              <a:gd name="connsiteX29" fmla="*/ 504967 w 1226189"/>
              <a:gd name="connsiteY29" fmla="*/ 682388 h 750627"/>
              <a:gd name="connsiteX30" fmla="*/ 498143 w 1226189"/>
              <a:gd name="connsiteY30" fmla="*/ 661917 h 750627"/>
              <a:gd name="connsiteX31" fmla="*/ 484495 w 1226189"/>
              <a:gd name="connsiteY31" fmla="*/ 641445 h 750627"/>
              <a:gd name="connsiteX32" fmla="*/ 477672 w 1226189"/>
              <a:gd name="connsiteY32" fmla="*/ 614150 h 750627"/>
              <a:gd name="connsiteX33" fmla="*/ 450376 w 1226189"/>
              <a:gd name="connsiteY33" fmla="*/ 552735 h 750627"/>
              <a:gd name="connsiteX34" fmla="*/ 429904 w 1226189"/>
              <a:gd name="connsiteY34" fmla="*/ 539087 h 750627"/>
              <a:gd name="connsiteX35" fmla="*/ 327546 w 1226189"/>
              <a:gd name="connsiteY35" fmla="*/ 545911 h 750627"/>
              <a:gd name="connsiteX36" fmla="*/ 286603 w 1226189"/>
              <a:gd name="connsiteY36" fmla="*/ 559559 h 750627"/>
              <a:gd name="connsiteX37" fmla="*/ 245660 w 1226189"/>
              <a:gd name="connsiteY37" fmla="*/ 566383 h 750627"/>
              <a:gd name="connsiteX38" fmla="*/ 170597 w 1226189"/>
              <a:gd name="connsiteY38" fmla="*/ 559559 h 750627"/>
              <a:gd name="connsiteX39" fmla="*/ 143301 w 1226189"/>
              <a:gd name="connsiteY39" fmla="*/ 552735 h 750627"/>
              <a:gd name="connsiteX40" fmla="*/ 102358 w 1226189"/>
              <a:gd name="connsiteY40" fmla="*/ 545911 h 750627"/>
              <a:gd name="connsiteX41" fmla="*/ 61415 w 1226189"/>
              <a:gd name="connsiteY41" fmla="*/ 518615 h 750627"/>
              <a:gd name="connsiteX42" fmla="*/ 40943 w 1226189"/>
              <a:gd name="connsiteY42" fmla="*/ 504968 h 750627"/>
              <a:gd name="connsiteX43" fmla="*/ 20472 w 1226189"/>
              <a:gd name="connsiteY43" fmla="*/ 464024 h 750627"/>
              <a:gd name="connsiteX44" fmla="*/ 6824 w 1226189"/>
              <a:gd name="connsiteY44" fmla="*/ 443553 h 750627"/>
              <a:gd name="connsiteX45" fmla="*/ 0 w 1226189"/>
              <a:gd name="connsiteY45" fmla="*/ 423081 h 750627"/>
              <a:gd name="connsiteX46" fmla="*/ 13648 w 1226189"/>
              <a:gd name="connsiteY46" fmla="*/ 327547 h 750627"/>
              <a:gd name="connsiteX47" fmla="*/ 27295 w 1226189"/>
              <a:gd name="connsiteY47" fmla="*/ 252484 h 750627"/>
              <a:gd name="connsiteX48" fmla="*/ 34119 w 1226189"/>
              <a:gd name="connsiteY48" fmla="*/ 232012 h 750627"/>
              <a:gd name="connsiteX49" fmla="*/ 47767 w 1226189"/>
              <a:gd name="connsiteY49" fmla="*/ 211541 h 750627"/>
              <a:gd name="connsiteX50" fmla="*/ 68239 w 1226189"/>
              <a:gd name="connsiteY50" fmla="*/ 204717 h 750627"/>
              <a:gd name="connsiteX51" fmla="*/ 88710 w 1226189"/>
              <a:gd name="connsiteY51" fmla="*/ 191069 h 750627"/>
              <a:gd name="connsiteX52" fmla="*/ 109182 w 1226189"/>
              <a:gd name="connsiteY52" fmla="*/ 150126 h 750627"/>
              <a:gd name="connsiteX53" fmla="*/ 150125 w 1226189"/>
              <a:gd name="connsiteY53" fmla="*/ 122830 h 750627"/>
              <a:gd name="connsiteX54" fmla="*/ 170597 w 1226189"/>
              <a:gd name="connsiteY54" fmla="*/ 102359 h 750627"/>
              <a:gd name="connsiteX55" fmla="*/ 211540 w 1226189"/>
              <a:gd name="connsiteY55" fmla="*/ 88711 h 750627"/>
              <a:gd name="connsiteX56" fmla="*/ 252484 w 1226189"/>
              <a:gd name="connsiteY56" fmla="*/ 61415 h 750627"/>
              <a:gd name="connsiteX57" fmla="*/ 293427 w 1226189"/>
              <a:gd name="connsiteY57" fmla="*/ 47768 h 750627"/>
              <a:gd name="connsiteX58" fmla="*/ 334370 w 1226189"/>
              <a:gd name="connsiteY58" fmla="*/ 20472 h 750627"/>
              <a:gd name="connsiteX59" fmla="*/ 375313 w 1226189"/>
              <a:gd name="connsiteY59" fmla="*/ 0 h 750627"/>
              <a:gd name="connsiteX60" fmla="*/ 436728 w 1226189"/>
              <a:gd name="connsiteY60" fmla="*/ 20472 h 750627"/>
              <a:gd name="connsiteX61" fmla="*/ 443552 w 1226189"/>
              <a:gd name="connsiteY61" fmla="*/ 40944 h 750627"/>
              <a:gd name="connsiteX62" fmla="*/ 484495 w 1226189"/>
              <a:gd name="connsiteY62" fmla="*/ 54591 h 750627"/>
              <a:gd name="connsiteX63" fmla="*/ 627797 w 1226189"/>
              <a:gd name="connsiteY63" fmla="*/ 47768 h 750627"/>
              <a:gd name="connsiteX64" fmla="*/ 668740 w 1226189"/>
              <a:gd name="connsiteY64" fmla="*/ 47768 h 750627"/>
              <a:gd name="connsiteX65" fmla="*/ 661916 w 1226189"/>
              <a:gd name="connsiteY65" fmla="*/ 225188 h 750627"/>
              <a:gd name="connsiteX66" fmla="*/ 620973 w 1226189"/>
              <a:gd name="connsiteY66" fmla="*/ 252484 h 750627"/>
              <a:gd name="connsiteX67" fmla="*/ 593678 w 1226189"/>
              <a:gd name="connsiteY67" fmla="*/ 293427 h 750627"/>
              <a:gd name="connsiteX68" fmla="*/ 566382 w 1226189"/>
              <a:gd name="connsiteY68" fmla="*/ 634621 h 750627"/>
              <a:gd name="connsiteX69" fmla="*/ 552734 w 1226189"/>
              <a:gd name="connsiteY69" fmla="*/ 655093 h 750627"/>
              <a:gd name="connsiteX70" fmla="*/ 511791 w 1226189"/>
              <a:gd name="connsiteY70" fmla="*/ 682388 h 75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226189" h="750627">
                <a:moveTo>
                  <a:pt x="661916" y="20472"/>
                </a:moveTo>
                <a:cubicBezTo>
                  <a:pt x="671015" y="31845"/>
                  <a:pt x="680645" y="42812"/>
                  <a:pt x="689212" y="54591"/>
                </a:cubicBezTo>
                <a:cubicBezTo>
                  <a:pt x="698860" y="67856"/>
                  <a:pt x="702859" y="86436"/>
                  <a:pt x="716507" y="95535"/>
                </a:cubicBezTo>
                <a:lnTo>
                  <a:pt x="736979" y="109183"/>
                </a:lnTo>
                <a:cubicBezTo>
                  <a:pt x="739254" y="116007"/>
                  <a:pt x="737950" y="125473"/>
                  <a:pt x="743803" y="129654"/>
                </a:cubicBezTo>
                <a:cubicBezTo>
                  <a:pt x="755509" y="138016"/>
                  <a:pt x="771098" y="138753"/>
                  <a:pt x="784746" y="143302"/>
                </a:cubicBezTo>
                <a:cubicBezTo>
                  <a:pt x="815967" y="153709"/>
                  <a:pt x="808181" y="152469"/>
                  <a:pt x="852985" y="156950"/>
                </a:cubicBezTo>
                <a:cubicBezTo>
                  <a:pt x="882495" y="159901"/>
                  <a:pt x="912070" y="162396"/>
                  <a:pt x="941695" y="163774"/>
                </a:cubicBezTo>
                <a:cubicBezTo>
                  <a:pt x="1009898" y="166946"/>
                  <a:pt x="1078173" y="168323"/>
                  <a:pt x="1146412" y="170597"/>
                </a:cubicBezTo>
                <a:cubicBezTo>
                  <a:pt x="1161365" y="193026"/>
                  <a:pt x="1159822" y="186821"/>
                  <a:pt x="1166884" y="211541"/>
                </a:cubicBezTo>
                <a:cubicBezTo>
                  <a:pt x="1168964" y="218820"/>
                  <a:pt x="1175718" y="250644"/>
                  <a:pt x="1180531" y="259308"/>
                </a:cubicBezTo>
                <a:cubicBezTo>
                  <a:pt x="1188497" y="273646"/>
                  <a:pt x="1207827" y="300251"/>
                  <a:pt x="1207827" y="300251"/>
                </a:cubicBezTo>
                <a:cubicBezTo>
                  <a:pt x="1220661" y="338753"/>
                  <a:pt x="1238074" y="372757"/>
                  <a:pt x="1214651" y="416257"/>
                </a:cubicBezTo>
                <a:cubicBezTo>
                  <a:pt x="1207830" y="428924"/>
                  <a:pt x="1173707" y="429905"/>
                  <a:pt x="1173707" y="429905"/>
                </a:cubicBezTo>
                <a:cubicBezTo>
                  <a:pt x="1169158" y="436729"/>
                  <a:pt x="1163391" y="442883"/>
                  <a:pt x="1160060" y="450377"/>
                </a:cubicBezTo>
                <a:cubicBezTo>
                  <a:pt x="1156750" y="457824"/>
                  <a:pt x="1147020" y="502881"/>
                  <a:pt x="1132764" y="511791"/>
                </a:cubicBezTo>
                <a:cubicBezTo>
                  <a:pt x="1120565" y="519415"/>
                  <a:pt x="1105469" y="520890"/>
                  <a:pt x="1091821" y="525439"/>
                </a:cubicBezTo>
                <a:lnTo>
                  <a:pt x="1071349" y="532263"/>
                </a:lnTo>
                <a:cubicBezTo>
                  <a:pt x="1064525" y="534538"/>
                  <a:pt x="1057999" y="538070"/>
                  <a:pt x="1050878" y="539087"/>
                </a:cubicBezTo>
                <a:cubicBezTo>
                  <a:pt x="989413" y="547868"/>
                  <a:pt x="1018975" y="543267"/>
                  <a:pt x="962167" y="552735"/>
                </a:cubicBezTo>
                <a:cubicBezTo>
                  <a:pt x="957618" y="559559"/>
                  <a:pt x="951750" y="565668"/>
                  <a:pt x="948519" y="573206"/>
                </a:cubicBezTo>
                <a:cubicBezTo>
                  <a:pt x="944824" y="581826"/>
                  <a:pt x="942507" y="591159"/>
                  <a:pt x="941695" y="600502"/>
                </a:cubicBezTo>
                <a:cubicBezTo>
                  <a:pt x="937946" y="643617"/>
                  <a:pt x="948558" y="689099"/>
                  <a:pt x="934872" y="730156"/>
                </a:cubicBezTo>
                <a:cubicBezTo>
                  <a:pt x="930323" y="743804"/>
                  <a:pt x="907576" y="739254"/>
                  <a:pt x="893928" y="743803"/>
                </a:cubicBezTo>
                <a:lnTo>
                  <a:pt x="873457" y="750627"/>
                </a:lnTo>
                <a:cubicBezTo>
                  <a:pt x="837063" y="748352"/>
                  <a:pt x="800294" y="749490"/>
                  <a:pt x="764275" y="743803"/>
                </a:cubicBezTo>
                <a:cubicBezTo>
                  <a:pt x="756174" y="742524"/>
                  <a:pt x="751138" y="733824"/>
                  <a:pt x="743803" y="730156"/>
                </a:cubicBezTo>
                <a:cubicBezTo>
                  <a:pt x="737369" y="726939"/>
                  <a:pt x="730426" y="724515"/>
                  <a:pt x="723331" y="723332"/>
                </a:cubicBezTo>
                <a:cubicBezTo>
                  <a:pt x="684520" y="716863"/>
                  <a:pt x="598244" y="711960"/>
                  <a:pt x="566382" y="709684"/>
                </a:cubicBezTo>
                <a:cubicBezTo>
                  <a:pt x="517658" y="693442"/>
                  <a:pt x="537409" y="704016"/>
                  <a:pt x="504967" y="682388"/>
                </a:cubicBezTo>
                <a:cubicBezTo>
                  <a:pt x="502692" y="675564"/>
                  <a:pt x="501360" y="668350"/>
                  <a:pt x="498143" y="661917"/>
                </a:cubicBezTo>
                <a:cubicBezTo>
                  <a:pt x="494475" y="654581"/>
                  <a:pt x="487726" y="648983"/>
                  <a:pt x="484495" y="641445"/>
                </a:cubicBezTo>
                <a:cubicBezTo>
                  <a:pt x="480801" y="632825"/>
                  <a:pt x="480367" y="623133"/>
                  <a:pt x="477672" y="614150"/>
                </a:cubicBezTo>
                <a:cubicBezTo>
                  <a:pt x="471880" y="594843"/>
                  <a:pt x="466047" y="568406"/>
                  <a:pt x="450376" y="552735"/>
                </a:cubicBezTo>
                <a:cubicBezTo>
                  <a:pt x="444577" y="546936"/>
                  <a:pt x="436728" y="543636"/>
                  <a:pt x="429904" y="539087"/>
                </a:cubicBezTo>
                <a:cubicBezTo>
                  <a:pt x="395785" y="541362"/>
                  <a:pt x="361397" y="541075"/>
                  <a:pt x="327546" y="545911"/>
                </a:cubicBezTo>
                <a:cubicBezTo>
                  <a:pt x="313305" y="547946"/>
                  <a:pt x="300793" y="557194"/>
                  <a:pt x="286603" y="559559"/>
                </a:cubicBezTo>
                <a:lnTo>
                  <a:pt x="245660" y="566383"/>
                </a:lnTo>
                <a:cubicBezTo>
                  <a:pt x="220639" y="564108"/>
                  <a:pt x="195501" y="562880"/>
                  <a:pt x="170597" y="559559"/>
                </a:cubicBezTo>
                <a:cubicBezTo>
                  <a:pt x="161301" y="558319"/>
                  <a:pt x="152498" y="554574"/>
                  <a:pt x="143301" y="552735"/>
                </a:cubicBezTo>
                <a:cubicBezTo>
                  <a:pt x="129734" y="550022"/>
                  <a:pt x="116006" y="548186"/>
                  <a:pt x="102358" y="545911"/>
                </a:cubicBezTo>
                <a:lnTo>
                  <a:pt x="61415" y="518615"/>
                </a:lnTo>
                <a:lnTo>
                  <a:pt x="40943" y="504968"/>
                </a:lnTo>
                <a:cubicBezTo>
                  <a:pt x="1826" y="446293"/>
                  <a:pt x="48726" y="520533"/>
                  <a:pt x="20472" y="464024"/>
                </a:cubicBezTo>
                <a:cubicBezTo>
                  <a:pt x="16804" y="456689"/>
                  <a:pt x="11373" y="450377"/>
                  <a:pt x="6824" y="443553"/>
                </a:cubicBezTo>
                <a:cubicBezTo>
                  <a:pt x="4549" y="436729"/>
                  <a:pt x="0" y="430274"/>
                  <a:pt x="0" y="423081"/>
                </a:cubicBezTo>
                <a:cubicBezTo>
                  <a:pt x="0" y="363279"/>
                  <a:pt x="1019" y="365433"/>
                  <a:pt x="13648" y="327547"/>
                </a:cubicBezTo>
                <a:cubicBezTo>
                  <a:pt x="19169" y="288900"/>
                  <a:pt x="18105" y="284652"/>
                  <a:pt x="27295" y="252484"/>
                </a:cubicBezTo>
                <a:cubicBezTo>
                  <a:pt x="29271" y="245568"/>
                  <a:pt x="30902" y="238446"/>
                  <a:pt x="34119" y="232012"/>
                </a:cubicBezTo>
                <a:cubicBezTo>
                  <a:pt x="37787" y="224677"/>
                  <a:pt x="41363" y="216664"/>
                  <a:pt x="47767" y="211541"/>
                </a:cubicBezTo>
                <a:cubicBezTo>
                  <a:pt x="53384" y="207048"/>
                  <a:pt x="61415" y="206992"/>
                  <a:pt x="68239" y="204717"/>
                </a:cubicBezTo>
                <a:cubicBezTo>
                  <a:pt x="75063" y="200168"/>
                  <a:pt x="83587" y="197473"/>
                  <a:pt x="88710" y="191069"/>
                </a:cubicBezTo>
                <a:cubicBezTo>
                  <a:pt x="116291" y="156591"/>
                  <a:pt x="70835" y="183680"/>
                  <a:pt x="109182" y="150126"/>
                </a:cubicBezTo>
                <a:cubicBezTo>
                  <a:pt x="121526" y="139325"/>
                  <a:pt x="138526" y="134428"/>
                  <a:pt x="150125" y="122830"/>
                </a:cubicBezTo>
                <a:cubicBezTo>
                  <a:pt x="156949" y="116006"/>
                  <a:pt x="162161" y="107046"/>
                  <a:pt x="170597" y="102359"/>
                </a:cubicBezTo>
                <a:cubicBezTo>
                  <a:pt x="183173" y="95373"/>
                  <a:pt x="199570" y="96691"/>
                  <a:pt x="211540" y="88711"/>
                </a:cubicBezTo>
                <a:cubicBezTo>
                  <a:pt x="225188" y="79612"/>
                  <a:pt x="236923" y="66602"/>
                  <a:pt x="252484" y="61415"/>
                </a:cubicBezTo>
                <a:lnTo>
                  <a:pt x="293427" y="47768"/>
                </a:lnTo>
                <a:cubicBezTo>
                  <a:pt x="332232" y="8961"/>
                  <a:pt x="294868" y="40223"/>
                  <a:pt x="334370" y="20472"/>
                </a:cubicBezTo>
                <a:cubicBezTo>
                  <a:pt x="387286" y="-5986"/>
                  <a:pt x="323856" y="17153"/>
                  <a:pt x="375313" y="0"/>
                </a:cubicBezTo>
                <a:cubicBezTo>
                  <a:pt x="395292" y="3330"/>
                  <a:pt x="421966" y="2019"/>
                  <a:pt x="436728" y="20472"/>
                </a:cubicBezTo>
                <a:cubicBezTo>
                  <a:pt x="441221" y="26089"/>
                  <a:pt x="437699" y="36763"/>
                  <a:pt x="443552" y="40944"/>
                </a:cubicBezTo>
                <a:cubicBezTo>
                  <a:pt x="455258" y="49306"/>
                  <a:pt x="484495" y="54591"/>
                  <a:pt x="484495" y="54591"/>
                </a:cubicBezTo>
                <a:cubicBezTo>
                  <a:pt x="532262" y="52317"/>
                  <a:pt x="580141" y="51739"/>
                  <a:pt x="627797" y="47768"/>
                </a:cubicBezTo>
                <a:cubicBezTo>
                  <a:pt x="671470" y="44129"/>
                  <a:pt x="625068" y="33210"/>
                  <a:pt x="668740" y="47768"/>
                </a:cubicBezTo>
                <a:cubicBezTo>
                  <a:pt x="666465" y="106908"/>
                  <a:pt x="675364" y="167552"/>
                  <a:pt x="661916" y="225188"/>
                </a:cubicBezTo>
                <a:cubicBezTo>
                  <a:pt x="658189" y="241162"/>
                  <a:pt x="620973" y="252484"/>
                  <a:pt x="620973" y="252484"/>
                </a:cubicBezTo>
                <a:cubicBezTo>
                  <a:pt x="611875" y="266132"/>
                  <a:pt x="594020" y="277028"/>
                  <a:pt x="593678" y="293427"/>
                </a:cubicBezTo>
                <a:cubicBezTo>
                  <a:pt x="586683" y="629173"/>
                  <a:pt x="677721" y="560400"/>
                  <a:pt x="566382" y="634621"/>
                </a:cubicBezTo>
                <a:cubicBezTo>
                  <a:pt x="561833" y="641445"/>
                  <a:pt x="559689" y="650746"/>
                  <a:pt x="552734" y="655093"/>
                </a:cubicBezTo>
                <a:cubicBezTo>
                  <a:pt x="507475" y="683380"/>
                  <a:pt x="511791" y="650181"/>
                  <a:pt x="511791" y="682388"/>
                </a:cubicBezTo>
              </a:path>
            </a:pathLst>
          </a:cu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Volný tvar 21">
            <a:extLst>
              <a:ext uri="{FF2B5EF4-FFF2-40B4-BE49-F238E27FC236}">
                <a16:creationId xmlns:a16="http://schemas.microsoft.com/office/drawing/2014/main" id="{271D8A2C-7CFA-1643-B2A2-7D21C46F2D26}"/>
              </a:ext>
            </a:extLst>
          </p:cNvPr>
          <p:cNvSpPr/>
          <p:nvPr/>
        </p:nvSpPr>
        <p:spPr>
          <a:xfrm>
            <a:off x="913362" y="3789368"/>
            <a:ext cx="724205" cy="774700"/>
          </a:xfrm>
          <a:custGeom>
            <a:avLst/>
            <a:gdLst>
              <a:gd name="connsiteX0" fmla="*/ 0 w 858927"/>
              <a:gd name="connsiteY0" fmla="*/ 296537 h 561547"/>
              <a:gd name="connsiteX1" fmla="*/ 167268 w 858927"/>
              <a:gd name="connsiteY1" fmla="*/ 553015 h 561547"/>
              <a:gd name="connsiteX2" fmla="*/ 836341 w 858927"/>
              <a:gd name="connsiteY2" fmla="*/ 17756 h 561547"/>
              <a:gd name="connsiteX3" fmla="*/ 713678 w 858927"/>
              <a:gd name="connsiteY3" fmla="*/ 118117 h 561547"/>
              <a:gd name="connsiteX4" fmla="*/ 713678 w 858927"/>
              <a:gd name="connsiteY4" fmla="*/ 118117 h 561547"/>
              <a:gd name="connsiteX5" fmla="*/ 613317 w 858927"/>
              <a:gd name="connsiteY5" fmla="*/ 218478 h 561547"/>
              <a:gd name="connsiteX6" fmla="*/ 613317 w 858927"/>
              <a:gd name="connsiteY6" fmla="*/ 218478 h 56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927" h="561547">
                <a:moveTo>
                  <a:pt x="0" y="296537"/>
                </a:moveTo>
                <a:cubicBezTo>
                  <a:pt x="13939" y="448007"/>
                  <a:pt x="27878" y="599478"/>
                  <a:pt x="167268" y="553015"/>
                </a:cubicBezTo>
                <a:cubicBezTo>
                  <a:pt x="306658" y="506552"/>
                  <a:pt x="745273" y="90239"/>
                  <a:pt x="836341" y="17756"/>
                </a:cubicBezTo>
                <a:cubicBezTo>
                  <a:pt x="927409" y="-54727"/>
                  <a:pt x="713678" y="118117"/>
                  <a:pt x="713678" y="118117"/>
                </a:cubicBezTo>
                <a:lnTo>
                  <a:pt x="713678" y="118117"/>
                </a:lnTo>
                <a:lnTo>
                  <a:pt x="613317" y="218478"/>
                </a:lnTo>
                <a:lnTo>
                  <a:pt x="613317" y="218478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11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9" grpId="0" animBg="1"/>
      <p:bldP spid="40" grpId="0" animBg="1"/>
      <p:bldP spid="41" grpId="0" animBg="1"/>
      <p:bldP spid="9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44" grpId="0" animBg="1"/>
      <p:bldP spid="52" grpId="0" animBg="1"/>
      <p:bldP spid="61" grpId="0" animBg="1"/>
      <p:bldP spid="60" grpId="0" animBg="1"/>
      <p:bldP spid="62" grpId="0" animBg="1"/>
      <p:bldP spid="63" grpId="0" animBg="1"/>
      <p:bldP spid="29697" grpId="0" animBg="1"/>
      <p:bldP spid="29698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auto">
          <a:xfrm>
            <a:off x="828675" y="3429000"/>
            <a:ext cx="10706100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cs-CZ" altLang="cs-CZ" sz="1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Pozn.: Povinnost stanovit školský obvod spádové školy se stanovuje POUZE </a:t>
            </a:r>
            <a:r>
              <a:rPr lang="cs-CZ" altLang="cs-CZ" sz="1600" i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školám zřizovaným obcemi nebo svazkem obcí</a:t>
            </a:r>
            <a:r>
              <a:rPr lang="cs-CZ" altLang="cs-CZ" sz="1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Nestanovuje se nestanovuje se u „speciálních škol“ (zřizované dle </a:t>
            </a:r>
            <a:r>
              <a:rPr lang="cs-CZ" altLang="cs-CZ" sz="1600" i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 16 odst. 9 ŠZ) a ani u škol jiných zřizovatelů.</a:t>
            </a:r>
            <a:endParaRPr lang="cs-CZ" altLang="cs-CZ" sz="16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11"/>
          <p:cNvSpPr>
            <a:spLocks noChangeArrowheads="1"/>
          </p:cNvSpPr>
          <p:nvPr/>
        </p:nvSpPr>
        <p:spPr bwMode="auto">
          <a:xfrm>
            <a:off x="828675" y="4453671"/>
            <a:ext cx="10706100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 180 odst. 1 ŠZ: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 v případě, že </a:t>
            </a: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školský obvod přesahuje území jedné obce, </a:t>
            </a:r>
            <a:r>
              <a:rPr lang="cs-CZ" altLang="cs-CZ" sz="1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zabezpečují výdaje </a:t>
            </a: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ŠKOLSKÝCH ZAŘÍZENÍ SLOUŽÍCÍCH ZÁKLADNÍ ŠKOLE v tomto školském obvodu </a:t>
            </a:r>
            <a:r>
              <a:rPr lang="cs-CZ" altLang="cs-CZ" sz="1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dotčené obce poměrně podle počtu žáků s místem trvalého pobytu v jednotlivých obcích</a:t>
            </a: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nedojde-li mezi obcemi k jiné dohodě.</a:t>
            </a: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828675" y="1419444"/>
            <a:ext cx="1070610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178 odst. 3  ŠZ:  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území obce nespadá pod školský obvod ani společný školský obvod a </a:t>
            </a:r>
            <a:r>
              <a:rPr lang="cs-CZ" sz="1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OHROŽENO PLNĚNÍ POVINNÉ ŠKOLNÍ DOCHÁZKY</a:t>
            </a:r>
            <a:r>
              <a:rPr lang="cs-CZ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může KU tzv. opatřením obecné povahy tento obvod vytvořit nebo rozšířit obvod jiné ZŠ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cs-CZ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(doba trvání tohoto opatření je max. 24 měsíců;     dotčené obce mohou podat námitky proti opatření KU)</a:t>
            </a:r>
            <a:endParaRPr lang="cs-CZ" altLang="cs-CZ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Volný tvar 4">
            <a:extLst>
              <a:ext uri="{FF2B5EF4-FFF2-40B4-BE49-F238E27FC236}">
                <a16:creationId xmlns:a16="http://schemas.microsoft.com/office/drawing/2014/main" id="{439941E1-D01E-9141-AEAE-EC8900B181E9}"/>
              </a:ext>
            </a:extLst>
          </p:cNvPr>
          <p:cNvSpPr/>
          <p:nvPr/>
        </p:nvSpPr>
        <p:spPr>
          <a:xfrm>
            <a:off x="2601092" y="1032094"/>
            <a:ext cx="724205" cy="774700"/>
          </a:xfrm>
          <a:custGeom>
            <a:avLst/>
            <a:gdLst>
              <a:gd name="connsiteX0" fmla="*/ 0 w 858927"/>
              <a:gd name="connsiteY0" fmla="*/ 296537 h 561547"/>
              <a:gd name="connsiteX1" fmla="*/ 167268 w 858927"/>
              <a:gd name="connsiteY1" fmla="*/ 553015 h 561547"/>
              <a:gd name="connsiteX2" fmla="*/ 836341 w 858927"/>
              <a:gd name="connsiteY2" fmla="*/ 17756 h 561547"/>
              <a:gd name="connsiteX3" fmla="*/ 713678 w 858927"/>
              <a:gd name="connsiteY3" fmla="*/ 118117 h 561547"/>
              <a:gd name="connsiteX4" fmla="*/ 713678 w 858927"/>
              <a:gd name="connsiteY4" fmla="*/ 118117 h 561547"/>
              <a:gd name="connsiteX5" fmla="*/ 613317 w 858927"/>
              <a:gd name="connsiteY5" fmla="*/ 218478 h 561547"/>
              <a:gd name="connsiteX6" fmla="*/ 613317 w 858927"/>
              <a:gd name="connsiteY6" fmla="*/ 218478 h 56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927" h="561547">
                <a:moveTo>
                  <a:pt x="0" y="296537"/>
                </a:moveTo>
                <a:cubicBezTo>
                  <a:pt x="13939" y="448007"/>
                  <a:pt x="27878" y="599478"/>
                  <a:pt x="167268" y="553015"/>
                </a:cubicBezTo>
                <a:cubicBezTo>
                  <a:pt x="306658" y="506552"/>
                  <a:pt x="745273" y="90239"/>
                  <a:pt x="836341" y="17756"/>
                </a:cubicBezTo>
                <a:cubicBezTo>
                  <a:pt x="927409" y="-54727"/>
                  <a:pt x="713678" y="118117"/>
                  <a:pt x="713678" y="118117"/>
                </a:cubicBezTo>
                <a:lnTo>
                  <a:pt x="713678" y="118117"/>
                </a:lnTo>
                <a:lnTo>
                  <a:pt x="613317" y="218478"/>
                </a:lnTo>
                <a:lnTo>
                  <a:pt x="613317" y="218478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05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C06CB0F-74FF-8241-900B-997BA5315B08}"/>
              </a:ext>
            </a:extLst>
          </p:cNvPr>
          <p:cNvSpPr txBox="1"/>
          <p:nvPr/>
        </p:nvSpPr>
        <p:spPr>
          <a:xfrm>
            <a:off x="881063" y="1280484"/>
            <a:ext cx="107061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600" b="0" i="0" dirty="0">
                <a:solidFill>
                  <a:schemeClr val="accent5">
                    <a:lumMod val="50000"/>
                  </a:schemeClr>
                </a:solidFill>
                <a:effectLst/>
              </a:rPr>
              <a:t>Dle informace Ministerstva financí: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cs-CZ" sz="1600" b="0" i="1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00"/>
                </a:highlight>
              </a:rPr>
              <a:t>použití těchto prostředků </a:t>
            </a:r>
            <a:r>
              <a:rPr lang="cs-CZ" sz="1600" b="0" i="1" dirty="0">
                <a:solidFill>
                  <a:schemeClr val="accent5">
                    <a:lumMod val="50000"/>
                  </a:schemeClr>
                </a:solidFill>
                <a:effectLst/>
              </a:rPr>
              <a:t>spadá do samostatné působnosti obce a je tedy </a:t>
            </a:r>
            <a:r>
              <a:rPr lang="cs-CZ" sz="1600" b="0" i="1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00"/>
                </a:highlight>
              </a:rPr>
              <a:t>plně v pravomoci dané obce, jak s nimi naloží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1600" b="1" i="1" dirty="0">
                <a:solidFill>
                  <a:schemeClr val="accent5">
                    <a:lumMod val="50000"/>
                  </a:schemeClr>
                </a:solidFill>
                <a:highlight>
                  <a:srgbClr val="00FF00"/>
                </a:highlight>
              </a:rPr>
              <a:t>Předpoklad MF na rok 2022 je 15 710 Kč.</a:t>
            </a:r>
          </a:p>
        </p:txBody>
      </p:sp>
      <p:sp>
        <p:nvSpPr>
          <p:cNvPr id="4" name="Obdélník 1">
            <a:extLst>
              <a:ext uri="{FF2B5EF4-FFF2-40B4-BE49-F238E27FC236}">
                <a16:creationId xmlns:a16="http://schemas.microsoft.com/office/drawing/2014/main" id="{54A37015-8663-614A-8CAF-8192A64D1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0644" y="390006"/>
            <a:ext cx="97869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PŘÍSPĚVEK NA ŽÁKA PŘIDĚLOVANÝ OBCÍM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dle zákona č. 243/2000 Sb., o rozpočtovém určení daní</a:t>
            </a:r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2CC298E8-19A5-5F4E-8C52-91B27B66A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189387"/>
              </p:ext>
            </p:extLst>
          </p:nvPr>
        </p:nvGraphicFramePr>
        <p:xfrm>
          <a:off x="881062" y="2663405"/>
          <a:ext cx="2263581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351">
                  <a:extLst>
                    <a:ext uri="{9D8B030D-6E8A-4147-A177-3AD203B41FA5}">
                      <a16:colId xmlns:a16="http://schemas.microsoft.com/office/drawing/2014/main" val="334619448"/>
                    </a:ext>
                  </a:extLst>
                </a:gridCol>
                <a:gridCol w="1162230">
                  <a:extLst>
                    <a:ext uri="{9D8B030D-6E8A-4147-A177-3AD203B41FA5}">
                      <a16:colId xmlns:a16="http://schemas.microsoft.com/office/drawing/2014/main" val="2323665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b="0" dirty="0"/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179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1600" b="0" i="0" dirty="0">
                          <a:solidFill>
                            <a:srgbClr val="002060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highlight>
                            <a:srgbClr val="00FF00"/>
                          </a:highlight>
                        </a:rPr>
                        <a:t>cca 15.710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217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1600" b="0" i="0" dirty="0">
                          <a:solidFill>
                            <a:srgbClr val="002060"/>
                          </a:solidFill>
                          <a:effectLst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dirty="0">
                          <a:solidFill>
                            <a:srgbClr val="002060"/>
                          </a:solidFill>
                          <a:effectLst/>
                        </a:rPr>
                        <a:t>15.309</a:t>
                      </a:r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125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1600" b="0" i="0" dirty="0">
                          <a:solidFill>
                            <a:srgbClr val="002060"/>
                          </a:solidFill>
                          <a:effectLst/>
                        </a:rPr>
                        <a:t>2020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dirty="0">
                          <a:solidFill>
                            <a:srgbClr val="002060"/>
                          </a:solidFill>
                          <a:effectLst/>
                        </a:rPr>
                        <a:t>13.626 </a:t>
                      </a:r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938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1600" b="0" i="0" dirty="0">
                          <a:solidFill>
                            <a:srgbClr val="002060"/>
                          </a:solidFill>
                          <a:effectLst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dirty="0">
                          <a:solidFill>
                            <a:srgbClr val="002060"/>
                          </a:solidFill>
                          <a:effectLst/>
                        </a:rPr>
                        <a:t>14.462</a:t>
                      </a:r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868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1600" b="0" i="0" dirty="0">
                          <a:solidFill>
                            <a:srgbClr val="002060"/>
                          </a:solidFill>
                          <a:effectLst/>
                        </a:rPr>
                        <a:t>2018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dirty="0">
                          <a:solidFill>
                            <a:srgbClr val="002060"/>
                          </a:solidFill>
                          <a:effectLst/>
                        </a:rPr>
                        <a:t>13.706</a:t>
                      </a:r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206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1600" b="0" i="0" dirty="0">
                          <a:solidFill>
                            <a:srgbClr val="002060"/>
                          </a:solidFill>
                          <a:effectLst/>
                        </a:rPr>
                        <a:t>2017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dirty="0">
                          <a:solidFill>
                            <a:srgbClr val="002060"/>
                          </a:solidFill>
                          <a:effectLst/>
                        </a:rPr>
                        <a:t>9.506</a:t>
                      </a:r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602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1600" b="0" i="0" dirty="0">
                          <a:solidFill>
                            <a:srgbClr val="002060"/>
                          </a:solidFill>
                          <a:effectLst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dirty="0">
                          <a:solidFill>
                            <a:srgbClr val="002060"/>
                          </a:solidFill>
                          <a:effectLst/>
                        </a:rPr>
                        <a:t>8.806</a:t>
                      </a:r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527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1600" b="0" i="0" dirty="0">
                          <a:solidFill>
                            <a:srgbClr val="002060"/>
                          </a:solidFill>
                          <a:effectLst/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dirty="0">
                          <a:solidFill>
                            <a:srgbClr val="002060"/>
                          </a:solidFill>
                          <a:effectLst/>
                        </a:rPr>
                        <a:t>8.246</a:t>
                      </a:r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964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1600" b="0" i="0" dirty="0">
                          <a:solidFill>
                            <a:srgbClr val="002060"/>
                          </a:solidFill>
                          <a:effectLst/>
                        </a:rPr>
                        <a:t>2014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dirty="0">
                          <a:solidFill>
                            <a:srgbClr val="002060"/>
                          </a:solidFill>
                          <a:effectLst/>
                        </a:rPr>
                        <a:t>8.020</a:t>
                      </a:r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55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1600" b="0" i="0" dirty="0">
                          <a:solidFill>
                            <a:srgbClr val="002060"/>
                          </a:solidFill>
                          <a:effectLst/>
                        </a:rPr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dirty="0">
                          <a:solidFill>
                            <a:srgbClr val="002060"/>
                          </a:solidFill>
                          <a:effectLst/>
                        </a:rPr>
                        <a:t>7.780</a:t>
                      </a:r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983337"/>
                  </a:ext>
                </a:extLst>
              </a:tr>
            </a:tbl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E8EB0612-E1A1-7E47-BA70-EDE76534F1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666411"/>
              </p:ext>
            </p:extLst>
          </p:nvPr>
        </p:nvGraphicFramePr>
        <p:xfrm>
          <a:off x="3328989" y="2663404"/>
          <a:ext cx="8258174" cy="370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Volný tvar 6">
            <a:extLst>
              <a:ext uri="{FF2B5EF4-FFF2-40B4-BE49-F238E27FC236}">
                <a16:creationId xmlns:a16="http://schemas.microsoft.com/office/drawing/2014/main" id="{975E834C-62D1-6549-824E-FB455E319E54}"/>
              </a:ext>
            </a:extLst>
          </p:cNvPr>
          <p:cNvSpPr/>
          <p:nvPr/>
        </p:nvSpPr>
        <p:spPr>
          <a:xfrm>
            <a:off x="4474137" y="1724131"/>
            <a:ext cx="724205" cy="774700"/>
          </a:xfrm>
          <a:custGeom>
            <a:avLst/>
            <a:gdLst>
              <a:gd name="connsiteX0" fmla="*/ 0 w 858927"/>
              <a:gd name="connsiteY0" fmla="*/ 296537 h 561547"/>
              <a:gd name="connsiteX1" fmla="*/ 167268 w 858927"/>
              <a:gd name="connsiteY1" fmla="*/ 553015 h 561547"/>
              <a:gd name="connsiteX2" fmla="*/ 836341 w 858927"/>
              <a:gd name="connsiteY2" fmla="*/ 17756 h 561547"/>
              <a:gd name="connsiteX3" fmla="*/ 713678 w 858927"/>
              <a:gd name="connsiteY3" fmla="*/ 118117 h 561547"/>
              <a:gd name="connsiteX4" fmla="*/ 713678 w 858927"/>
              <a:gd name="connsiteY4" fmla="*/ 118117 h 561547"/>
              <a:gd name="connsiteX5" fmla="*/ 613317 w 858927"/>
              <a:gd name="connsiteY5" fmla="*/ 218478 h 561547"/>
              <a:gd name="connsiteX6" fmla="*/ 613317 w 858927"/>
              <a:gd name="connsiteY6" fmla="*/ 218478 h 56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927" h="561547">
                <a:moveTo>
                  <a:pt x="0" y="296537"/>
                </a:moveTo>
                <a:cubicBezTo>
                  <a:pt x="13939" y="448007"/>
                  <a:pt x="27878" y="599478"/>
                  <a:pt x="167268" y="553015"/>
                </a:cubicBezTo>
                <a:cubicBezTo>
                  <a:pt x="306658" y="506552"/>
                  <a:pt x="745273" y="90239"/>
                  <a:pt x="836341" y="17756"/>
                </a:cubicBezTo>
                <a:cubicBezTo>
                  <a:pt x="927409" y="-54727"/>
                  <a:pt x="713678" y="118117"/>
                  <a:pt x="713678" y="118117"/>
                </a:cubicBezTo>
                <a:lnTo>
                  <a:pt x="713678" y="118117"/>
                </a:lnTo>
                <a:lnTo>
                  <a:pt x="613317" y="218478"/>
                </a:lnTo>
                <a:lnTo>
                  <a:pt x="613317" y="218478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15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6" grpId="0">
        <p:bldAsOne/>
      </p:bldGraphic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ovéPole 3"/>
          <p:cNvSpPr txBox="1">
            <a:spLocks noChangeArrowheads="1"/>
          </p:cNvSpPr>
          <p:nvPr/>
        </p:nvSpPr>
        <p:spPr bwMode="auto">
          <a:xfrm>
            <a:off x="1922818" y="2205687"/>
            <a:ext cx="7861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OBSAH SEMINÁŘE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800" b="1" dirty="0">
                <a:solidFill>
                  <a:srgbClr val="00679B"/>
                </a:solidFill>
              </a:rPr>
              <a:t> </a:t>
            </a:r>
          </a:p>
        </p:txBody>
      </p:sp>
      <p:sp>
        <p:nvSpPr>
          <p:cNvPr id="2" name="Obdélník 1"/>
          <p:cNvSpPr>
            <a:spLocks noChangeArrowheads="1"/>
          </p:cNvSpPr>
          <p:nvPr/>
        </p:nvSpPr>
        <p:spPr bwMode="auto">
          <a:xfrm>
            <a:off x="856210" y="2748034"/>
            <a:ext cx="10648603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lvl="1" indent="-2857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Právní postavení ÚSC a postavení škol</a:t>
            </a:r>
            <a:endParaRPr lang="cs-CZ" altLang="cs-CZ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délník 2"/>
          <p:cNvSpPr>
            <a:spLocks noChangeArrowheads="1"/>
          </p:cNvSpPr>
          <p:nvPr/>
        </p:nvSpPr>
        <p:spPr bwMode="auto">
          <a:xfrm>
            <a:off x="856209" y="3325672"/>
            <a:ext cx="10648603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lvl="1" indent="-2857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Pravomoc / povinnost ÚSC zřizovat školy </a:t>
            </a:r>
            <a:r>
              <a:rPr lang="cs-CZ" alt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(MŠ, ZŠ, SŠ …atd.; povinné vzdělávání, školské obvody spádové školy, organizační změny, zabezpečení škol,…)</a:t>
            </a: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856209" y="4197628"/>
            <a:ext cx="10648603" cy="92333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lvl="1" indent="-2857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Personální</a:t>
            </a:r>
            <a:r>
              <a:rPr lang="cs-CZ" alt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pravomoci ÚSC ve vztahu k řediteli školy </a:t>
            </a:r>
            <a:r>
              <a:rPr lang="cs-CZ" alt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(jmenování a odvolání ředitele, konkurzní řízení, hodnocení práce ředitele a jeho odměňování) vs. </a:t>
            </a:r>
            <a:r>
              <a:rPr lang="cs-CZ" alt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pravomoci ředitele, jeho práva a povinnosti ve vztahu ke zřizovateli</a:t>
            </a:r>
            <a:r>
              <a:rPr lang="cs-CZ" alt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856209" y="5327805"/>
            <a:ext cx="10648603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lvl="1" indent="-2857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Řídící a kontrolní pravomoci ÚSC </a:t>
            </a:r>
            <a:r>
              <a:rPr lang="cs-CZ" alt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(koncepce, hodnocení, kontrolní činnost, školská rada, vztah zřizovatele ke škole a řediteli, pravidla komunikace, spoluodpovědnost za výsledky práce školy,…)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5008525" y="558840"/>
            <a:ext cx="16898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CÍL SEMINÁŘE</a:t>
            </a:r>
          </a:p>
        </p:txBody>
      </p:sp>
      <p:sp>
        <p:nvSpPr>
          <p:cNvPr id="10" name="Obdélník 9"/>
          <p:cNvSpPr/>
          <p:nvPr/>
        </p:nvSpPr>
        <p:spPr>
          <a:xfrm>
            <a:off x="856210" y="1101429"/>
            <a:ext cx="10648603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seznámit se s hlavními kompetencemi </a:t>
            </a:r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ÚSC v oblasti regionálního školství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pomoci ÚSC (zejména obcím)  jako zřizovatelům škol lépe se orientovat </a:t>
            </a:r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dané problematice </a:t>
            </a: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nacházet řešení </a:t>
            </a:r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situacích často rozdílných výkladů některých ustanovení školských předpisů</a:t>
            </a:r>
          </a:p>
        </p:txBody>
      </p:sp>
    </p:spTree>
    <p:extLst>
      <p:ext uri="{BB962C8B-B14F-4D97-AF65-F5344CB8AC3E}">
        <p14:creationId xmlns:p14="http://schemas.microsoft.com/office/powerpoint/2010/main" val="15941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2" grpId="0" animBg="1"/>
      <p:bldP spid="3" grpId="0" animBg="1"/>
      <p:bldP spid="7" grpId="0" animBg="1"/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424759" y="1961497"/>
            <a:ext cx="10043332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600" b="1" dirty="0">
                <a:solidFill>
                  <a:srgbClr val="002060"/>
                </a:solidFill>
                <a:cs typeface="Arial" panose="020B0604020202020204" pitchFamily="34" charset="0"/>
              </a:rPr>
              <a:t>zástupce zaměstnavatele vystupující vůči zaměstnancům </a:t>
            </a:r>
            <a:r>
              <a:rPr lang="cs-CZ" altLang="cs-CZ" sz="1600" dirty="0">
                <a:solidFill>
                  <a:srgbClr val="002060"/>
                </a:solidFill>
                <a:cs typeface="Arial" panose="020B0604020202020204" pitchFamily="34" charset="0"/>
              </a:rPr>
              <a:t>organizace (</a:t>
            </a:r>
            <a:r>
              <a:rPr lang="cs-CZ" altLang="cs-CZ" sz="1600" b="1" dirty="0">
                <a:solidFill>
                  <a:srgbClr val="002060"/>
                </a:solidFill>
                <a:cs typeface="Arial" panose="020B0604020202020204" pitchFamily="34" charset="0"/>
              </a:rPr>
              <a:t>zároveň je jejím zaměstnancem = </a:t>
            </a:r>
            <a:r>
              <a:rPr lang="cs-CZ" altLang="cs-CZ" sz="1600" dirty="0">
                <a:solidFill>
                  <a:srgbClr val="002060"/>
                </a:solidFill>
                <a:cs typeface="Arial" panose="020B0604020202020204" pitchFamily="34" charset="0"/>
              </a:rPr>
              <a:t>vedoucí zaměstnanec dle ZP – tzn. např. schvaluje si dovolenou, služební cesty, DPP apod. – viz stanovisko MŠMT: </a:t>
            </a:r>
          </a:p>
          <a:p>
            <a:pPr>
              <a:defRPr/>
            </a:pPr>
            <a:r>
              <a:rPr lang="cs-CZ" sz="1600" b="1" dirty="0">
                <a:solidFill>
                  <a:srgbClr val="FF0000"/>
                </a:solidFill>
                <a:cs typeface="Arial" panose="020B0604020202020204" pitchFamily="34" charset="0"/>
              </a:rPr>
              <a:t>      MSMT-20226/2016-1 (ředitel je oprávněn činit úkony zaměstnavatele i vůči sobě samému)</a:t>
            </a: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811207" y="3259723"/>
            <a:ext cx="10656887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stanovuje organizaci a podmínky provozu školy, odpovídá za přidělené finanční prostředky, ….atd. (</a:t>
            </a:r>
            <a:r>
              <a:rPr lang="cs-CZ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§ </a:t>
            </a:r>
            <a:r>
              <a:rPr lang="cs-CZ" altLang="cs-CZ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165 ŠZ) </a:t>
            </a: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811204" y="4032554"/>
            <a:ext cx="10656887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rozhoduje ve všech záležitostech týkajících se poskytování vzdělávání a školských služeb dle zákona, odpovídá za odbornou  a pedagogickou úroveň vzdělávání, … atd.  (</a:t>
            </a:r>
            <a:r>
              <a:rPr lang="cs-CZ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§ </a:t>
            </a:r>
            <a:r>
              <a:rPr lang="cs-CZ" altLang="cs-CZ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164 ŠZ)</a:t>
            </a:r>
          </a:p>
        </p:txBody>
      </p:sp>
      <p:sp>
        <p:nvSpPr>
          <p:cNvPr id="2" name="Obdélník 1"/>
          <p:cNvSpPr/>
          <p:nvPr/>
        </p:nvSpPr>
        <p:spPr>
          <a:xfrm>
            <a:off x="5029135" y="690531"/>
            <a:ext cx="1805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altLang="cs-CZ" sz="2000" b="1" dirty="0">
                <a:solidFill>
                  <a:srgbClr val="002060"/>
                </a:solidFill>
                <a:cs typeface="Arial" panose="020B0604020202020204" pitchFamily="34" charset="0"/>
              </a:rPr>
              <a:t>ŘEDITEL ŠKOLY</a:t>
            </a: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811209" y="5051607"/>
            <a:ext cx="10656887" cy="1231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cs-CZ" altLang="cs-CZ" sz="1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Pozn.: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SzTx/>
              <a:buNone/>
            </a:pPr>
            <a:endParaRPr lang="cs-CZ" altLang="cs-CZ" sz="5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ZŘIZOVATEL NENÍ ŘEDITELI NADŘÍZEN V OBLASTI PRACOVNĚPRÁVNÍCH VZTAHŮ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SzTx/>
              <a:buNone/>
            </a:pPr>
            <a:endParaRPr lang="cs-CZ" altLang="cs-CZ" sz="5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cs-CZ" altLang="cs-CZ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(zřizovatel má pouze pravomoc jmenovat a odvolat ředitele, stanovit mu plat, kontrolovat a hodnotit jeho činnost a přijímat vůči němu případná opatření)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424761" y="1601753"/>
            <a:ext cx="10043334" cy="3077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600" b="1" dirty="0">
                <a:solidFill>
                  <a:srgbClr val="002060"/>
                </a:solidFill>
                <a:cs typeface="Arial" panose="020B0604020202020204" pitchFamily="34" charset="0"/>
              </a:rPr>
              <a:t>správní orgán </a:t>
            </a:r>
            <a:r>
              <a:rPr lang="cs-CZ" altLang="cs-CZ" sz="1600" dirty="0">
                <a:solidFill>
                  <a:srgbClr val="002060"/>
                </a:solidFill>
                <a:cs typeface="Arial" panose="020B0604020202020204" pitchFamily="34" charset="0"/>
              </a:rPr>
              <a:t>v rozsahu vymezeném školským zákonem (vykonává státní správu ve školství) (</a:t>
            </a:r>
            <a:r>
              <a:rPr lang="cs-CZ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§ </a:t>
            </a:r>
            <a:r>
              <a:rPr lang="cs-CZ" altLang="cs-CZ" sz="1600" dirty="0">
                <a:solidFill>
                  <a:srgbClr val="002060"/>
                </a:solidFill>
                <a:cs typeface="Arial" panose="020B0604020202020204" pitchFamily="34" charset="0"/>
              </a:rPr>
              <a:t>165 odst. 2 ŠZ)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424758" y="1211231"/>
            <a:ext cx="10043334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600" b="1" dirty="0">
                <a:solidFill>
                  <a:srgbClr val="002060"/>
                </a:solidFill>
                <a:cs typeface="Arial" panose="020B0604020202020204" pitchFamily="34" charset="0"/>
              </a:rPr>
              <a:t>statutární orgán právnické osoby </a:t>
            </a:r>
            <a:r>
              <a:rPr lang="cs-CZ" altLang="cs-CZ" sz="1600" dirty="0">
                <a:solidFill>
                  <a:srgbClr val="002060"/>
                </a:solidFill>
                <a:cs typeface="Arial" panose="020B0604020202020204" pitchFamily="34" charset="0"/>
              </a:rPr>
              <a:t>vystupující v právních vztazích organizace a jednající za organizaci (</a:t>
            </a:r>
            <a:r>
              <a:rPr lang="cs-CZ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§ </a:t>
            </a:r>
            <a:r>
              <a:rPr lang="cs-CZ" altLang="cs-CZ" sz="1600" dirty="0">
                <a:solidFill>
                  <a:srgbClr val="002060"/>
                </a:solidFill>
                <a:cs typeface="Arial" panose="020B0604020202020204" pitchFamily="34" charset="0"/>
              </a:rPr>
              <a:t>163 NOZ, …)</a:t>
            </a:r>
            <a:endParaRPr lang="cs-CZ" sz="16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11207" y="1222910"/>
            <a:ext cx="61355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anchor="ctr">
            <a:spAutoFit/>
          </a:bodyPr>
          <a:lstStyle/>
          <a:p>
            <a:pPr algn="ctr"/>
            <a:endParaRPr lang="cs-CZ" sz="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cs-CZ" sz="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cs-CZ" sz="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cs-CZ" sz="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cs-CZ" sz="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cs-CZ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Ř</a:t>
            </a:r>
            <a:br>
              <a:rPr lang="cs-CZ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cs-CZ" sz="3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cs-CZ" sz="3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cs-CZ" sz="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Volný tvar 11">
            <a:extLst>
              <a:ext uri="{FF2B5EF4-FFF2-40B4-BE49-F238E27FC236}">
                <a16:creationId xmlns:a16="http://schemas.microsoft.com/office/drawing/2014/main" id="{3574CC28-E7FA-C441-907B-118F85C634D9}"/>
              </a:ext>
            </a:extLst>
          </p:cNvPr>
          <p:cNvSpPr/>
          <p:nvPr/>
        </p:nvSpPr>
        <p:spPr>
          <a:xfrm>
            <a:off x="7866266" y="4892460"/>
            <a:ext cx="724205" cy="774700"/>
          </a:xfrm>
          <a:custGeom>
            <a:avLst/>
            <a:gdLst>
              <a:gd name="connsiteX0" fmla="*/ 0 w 858927"/>
              <a:gd name="connsiteY0" fmla="*/ 296537 h 561547"/>
              <a:gd name="connsiteX1" fmla="*/ 167268 w 858927"/>
              <a:gd name="connsiteY1" fmla="*/ 553015 h 561547"/>
              <a:gd name="connsiteX2" fmla="*/ 836341 w 858927"/>
              <a:gd name="connsiteY2" fmla="*/ 17756 h 561547"/>
              <a:gd name="connsiteX3" fmla="*/ 713678 w 858927"/>
              <a:gd name="connsiteY3" fmla="*/ 118117 h 561547"/>
              <a:gd name="connsiteX4" fmla="*/ 713678 w 858927"/>
              <a:gd name="connsiteY4" fmla="*/ 118117 h 561547"/>
              <a:gd name="connsiteX5" fmla="*/ 613317 w 858927"/>
              <a:gd name="connsiteY5" fmla="*/ 218478 h 561547"/>
              <a:gd name="connsiteX6" fmla="*/ 613317 w 858927"/>
              <a:gd name="connsiteY6" fmla="*/ 218478 h 56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927" h="561547">
                <a:moveTo>
                  <a:pt x="0" y="296537"/>
                </a:moveTo>
                <a:cubicBezTo>
                  <a:pt x="13939" y="448007"/>
                  <a:pt x="27878" y="599478"/>
                  <a:pt x="167268" y="553015"/>
                </a:cubicBezTo>
                <a:cubicBezTo>
                  <a:pt x="306658" y="506552"/>
                  <a:pt x="745273" y="90239"/>
                  <a:pt x="836341" y="17756"/>
                </a:cubicBezTo>
                <a:cubicBezTo>
                  <a:pt x="927409" y="-54727"/>
                  <a:pt x="713678" y="118117"/>
                  <a:pt x="713678" y="118117"/>
                </a:cubicBezTo>
                <a:lnTo>
                  <a:pt x="713678" y="118117"/>
                </a:lnTo>
                <a:lnTo>
                  <a:pt x="613317" y="218478"/>
                </a:lnTo>
                <a:lnTo>
                  <a:pt x="613317" y="218478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0126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8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859EC868-B92A-C442-88BB-6B4D6F4F1E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06413"/>
            <a:ext cx="10515600" cy="6985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altLang="cs-CZ" sz="20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POSTAVENÍ ŘEDITELE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BAC3B28-2CE4-4641-87AB-F3D8247D0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608263"/>
            <a:ext cx="10860088" cy="175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800100" indent="-3429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1800" b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2 povolené právní formy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    § 8 odst. 1 zákona č. 561/2004 Sb. a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    § 23 odst. 1 zákona č. 250/2000 Sb. (o rozpočtových pravidlech územních rozpočtů)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cs-CZ" altLang="cs-CZ" sz="180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cs-CZ" altLang="cs-CZ" sz="1800" b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příspěvková organizace</a:t>
            </a:r>
            <a:r>
              <a:rPr lang="cs-CZ" altLang="cs-CZ" sz="180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  (zřizována dle zákona č. 250/2000 Sb.)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cs-CZ" altLang="cs-CZ" sz="1800" b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školská právnická osoba  </a:t>
            </a:r>
            <a:r>
              <a:rPr lang="cs-CZ" altLang="cs-CZ" sz="180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(zřizována dle zákona č. 561/2004 Sb.)</a:t>
            </a:r>
          </a:p>
        </p:txBody>
      </p:sp>
      <p:sp>
        <p:nvSpPr>
          <p:cNvPr id="7" name="Šrafovaná šipka doprava 6">
            <a:extLst>
              <a:ext uri="{FF2B5EF4-FFF2-40B4-BE49-F238E27FC236}">
                <a16:creationId xmlns:a16="http://schemas.microsoft.com/office/drawing/2014/main" id="{8892007A-475D-B842-BBFC-FE27C1860699}"/>
              </a:ext>
            </a:extLst>
          </p:cNvPr>
          <p:cNvSpPr/>
          <p:nvPr/>
        </p:nvSpPr>
        <p:spPr>
          <a:xfrm>
            <a:off x="7616825" y="1811338"/>
            <a:ext cx="817563" cy="355600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BBBFE9E-7529-4A46-AFA3-9BCE6256F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745038"/>
            <a:ext cx="10860088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1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Pravomoc jmenovat ředitele </a:t>
            </a:r>
            <a:r>
              <a:rPr lang="cs-CZ" altLang="cs-CZ" sz="1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je dle § 102</a:t>
            </a:r>
            <a:r>
              <a:rPr lang="en-US" altLang="cs-CZ" sz="1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cs-CZ" sz="180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odst</a:t>
            </a:r>
            <a:r>
              <a:rPr lang="en-US" altLang="cs-CZ" sz="1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cs-CZ" altLang="cs-CZ" sz="1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2) zákona č. 128/2000 Sb. (o obcích) </a:t>
            </a:r>
            <a:r>
              <a:rPr lang="cs-CZ" altLang="cs-CZ" sz="1800" b="1" u="sng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VYHRAZENA 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radě obce nebo </a:t>
            </a:r>
            <a:r>
              <a:rPr lang="cs-CZ" altLang="cs-CZ" sz="1800" b="1" u="sng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SVĚŘENA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starostovi  v obcích, kde se nevolí rada</a:t>
            </a:r>
            <a:r>
              <a:rPr lang="cs-CZ" altLang="cs-CZ" sz="1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cs-CZ" altLang="cs-CZ" sz="18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1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Tzn., že v obcích, kde se nevolí rada lze připustit postup, kdy zastupitelstvo rozhodne tuto pravomoc převzít od starosty (§ 84 zákona o obcích)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C90BE82-9862-0C4A-A3A3-B336DF90D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89050"/>
            <a:ext cx="10860088" cy="8719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1800" b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Školy a školská zařízení </a:t>
            </a:r>
            <a:r>
              <a:rPr lang="cs-CZ" altLang="cs-CZ" sz="180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zřizovaná obcemi (kraji a dobrovolnými svazky obcí) jsou dle § 8 odst. 1)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zákona č. 561/2004 Sb. (školský zákon) </a:t>
            </a:r>
            <a:r>
              <a:rPr lang="cs-CZ" altLang="cs-CZ" sz="1800" b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právnickými osobami</a:t>
            </a:r>
            <a:r>
              <a:rPr lang="cs-CZ" altLang="cs-CZ" sz="180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F534459-2523-4D4A-87C6-AE6ED6EFAA57}"/>
              </a:ext>
            </a:extLst>
          </p:cNvPr>
          <p:cNvSpPr/>
          <p:nvPr/>
        </p:nvSpPr>
        <p:spPr>
          <a:xfrm>
            <a:off x="8553450" y="1839913"/>
            <a:ext cx="3144838" cy="1166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ŘEDITEL </a:t>
            </a:r>
          </a:p>
          <a:p>
            <a:pPr algn="ctr">
              <a:defRPr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</a:p>
          <a:p>
            <a:pPr algn="ctr">
              <a:defRPr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STATUTÁRNÍ ORGÁN</a:t>
            </a:r>
          </a:p>
          <a:p>
            <a:pPr algn="ctr">
              <a:defRPr/>
            </a:pPr>
            <a:endParaRPr lang="cs-C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Volný tvar 7">
            <a:extLst>
              <a:ext uri="{FF2B5EF4-FFF2-40B4-BE49-F238E27FC236}">
                <a16:creationId xmlns:a16="http://schemas.microsoft.com/office/drawing/2014/main" id="{CC383B3A-4F19-E245-85C4-1331E1D07BCB}"/>
              </a:ext>
            </a:extLst>
          </p:cNvPr>
          <p:cNvSpPr/>
          <p:nvPr/>
        </p:nvSpPr>
        <p:spPr>
          <a:xfrm>
            <a:off x="10860188" y="2711883"/>
            <a:ext cx="724205" cy="774700"/>
          </a:xfrm>
          <a:custGeom>
            <a:avLst/>
            <a:gdLst>
              <a:gd name="connsiteX0" fmla="*/ 0 w 858927"/>
              <a:gd name="connsiteY0" fmla="*/ 296537 h 561547"/>
              <a:gd name="connsiteX1" fmla="*/ 167268 w 858927"/>
              <a:gd name="connsiteY1" fmla="*/ 553015 h 561547"/>
              <a:gd name="connsiteX2" fmla="*/ 836341 w 858927"/>
              <a:gd name="connsiteY2" fmla="*/ 17756 h 561547"/>
              <a:gd name="connsiteX3" fmla="*/ 713678 w 858927"/>
              <a:gd name="connsiteY3" fmla="*/ 118117 h 561547"/>
              <a:gd name="connsiteX4" fmla="*/ 713678 w 858927"/>
              <a:gd name="connsiteY4" fmla="*/ 118117 h 561547"/>
              <a:gd name="connsiteX5" fmla="*/ 613317 w 858927"/>
              <a:gd name="connsiteY5" fmla="*/ 218478 h 561547"/>
              <a:gd name="connsiteX6" fmla="*/ 613317 w 858927"/>
              <a:gd name="connsiteY6" fmla="*/ 218478 h 56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927" h="561547">
                <a:moveTo>
                  <a:pt x="0" y="296537"/>
                </a:moveTo>
                <a:cubicBezTo>
                  <a:pt x="13939" y="448007"/>
                  <a:pt x="27878" y="599478"/>
                  <a:pt x="167268" y="553015"/>
                </a:cubicBezTo>
                <a:cubicBezTo>
                  <a:pt x="306658" y="506552"/>
                  <a:pt x="745273" y="90239"/>
                  <a:pt x="836341" y="17756"/>
                </a:cubicBezTo>
                <a:cubicBezTo>
                  <a:pt x="927409" y="-54727"/>
                  <a:pt x="713678" y="118117"/>
                  <a:pt x="713678" y="118117"/>
                </a:cubicBezTo>
                <a:lnTo>
                  <a:pt x="713678" y="118117"/>
                </a:lnTo>
                <a:lnTo>
                  <a:pt x="613317" y="218478"/>
                </a:lnTo>
                <a:lnTo>
                  <a:pt x="613317" y="218478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5" grpId="0" animBg="1"/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64273" y="1230738"/>
            <a:ext cx="1045741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>
                <a:solidFill>
                  <a:srgbClr val="002060"/>
                </a:solidFill>
              </a:rPr>
              <a:t>ŠKOLSKÝ ZÁKON</a:t>
            </a:r>
            <a:endParaRPr lang="cs-CZ" sz="1600" dirty="0">
              <a:solidFill>
                <a:srgbClr val="00206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360727" y="417234"/>
            <a:ext cx="9459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rgbClr val="002060"/>
                </a:solidFill>
              </a:rPr>
              <a:t>ZÁVAZNÝ POSTUP PŘI VÝBĚRU A JMENOVÁNÍ ŘEDITELE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964273" y="5178300"/>
            <a:ext cx="1045741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>
                <a:solidFill>
                  <a:srgbClr val="002060"/>
                </a:solidFill>
              </a:rPr>
              <a:t>PROVÁDĚCÍ PŘEDPIS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2060"/>
                </a:solidFill>
              </a:rPr>
              <a:t>Vyhláška č. 54/2005 Sb., o náležitostech konkursního řízení a konkursních komisích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964273" y="3142912"/>
            <a:ext cx="10457412" cy="1154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2060"/>
                </a:solidFill>
              </a:rPr>
              <a:t>§ 166 odst. (7)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2060"/>
                </a:solidFill>
              </a:rPr>
              <a:t>Ministerstvo stanoví </a:t>
            </a:r>
            <a:r>
              <a:rPr lang="cs-CZ" sz="1600" b="1" dirty="0">
                <a:solidFill>
                  <a:srgbClr val="002060"/>
                </a:solidFill>
              </a:rPr>
              <a:t>prováděcím právním předpisem náležitosti</a:t>
            </a:r>
            <a:r>
              <a:rPr lang="cs-CZ" sz="1600" dirty="0">
                <a:solidFill>
                  <a:srgbClr val="002060"/>
                </a:solidFill>
              </a:rPr>
              <a:t> vyhlášení konkursního řízení, složení konkursních komisí pro posuzování uchazečů o jmenování na vedoucí pracovní místa uvedená v odstavci 2 a pravidla pro sestavování, činnost a rozhodování těchto konkursních komisí.</a:t>
            </a:r>
          </a:p>
          <a:p>
            <a:pPr algn="just"/>
            <a:endParaRPr lang="cs-CZ" sz="500" dirty="0">
              <a:solidFill>
                <a:srgbClr val="00206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64273" y="1877169"/>
            <a:ext cx="10457412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2060"/>
                </a:solidFill>
              </a:rPr>
              <a:t>§ 166 odst. (2)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cs-CZ" sz="1600" b="1" u="sng" dirty="0">
                <a:solidFill>
                  <a:srgbClr val="0070C0"/>
                </a:solidFill>
              </a:rPr>
              <a:t>ŘEDITELE ŠKOLSKÉ PRÁVNICKÉ OSOBY </a:t>
            </a:r>
            <a:r>
              <a:rPr lang="cs-CZ" sz="1600" dirty="0">
                <a:solidFill>
                  <a:srgbClr val="002060"/>
                </a:solidFill>
              </a:rPr>
              <a:t>zřizované ministerstvem, </a:t>
            </a:r>
            <a:r>
              <a:rPr lang="cs-CZ" sz="1600" b="1" dirty="0">
                <a:solidFill>
                  <a:srgbClr val="002060"/>
                </a:solidFill>
              </a:rPr>
              <a:t>krajem, obcí nebo svazkem obcí</a:t>
            </a:r>
            <a:r>
              <a:rPr lang="cs-CZ" sz="1600" dirty="0">
                <a:solidFill>
                  <a:srgbClr val="002060"/>
                </a:solidFill>
              </a:rPr>
              <a:t>, </a:t>
            </a:r>
            <a:r>
              <a:rPr lang="cs-CZ" sz="1600" b="1" u="sng" dirty="0">
                <a:solidFill>
                  <a:srgbClr val="0070C0"/>
                </a:solidFill>
              </a:rPr>
              <a:t>ŘEDITELE PŘÍSPĚVKOVÉ ORGANIZACE</a:t>
            </a:r>
            <a:r>
              <a:rPr lang="cs-CZ" sz="1600" dirty="0">
                <a:solidFill>
                  <a:srgbClr val="002060"/>
                </a:solidFill>
              </a:rPr>
              <a:t> nebo vedoucího organizační složky státu nebo její součásti </a:t>
            </a:r>
            <a:r>
              <a:rPr lang="cs-CZ" sz="1600" b="1" u="sng" dirty="0">
                <a:solidFill>
                  <a:srgbClr val="0070C0"/>
                </a:solidFill>
              </a:rPr>
              <a:t>JMENUJE na dob u neurčitou </a:t>
            </a:r>
            <a:r>
              <a:rPr lang="cs-CZ" sz="1600" dirty="0">
                <a:solidFill>
                  <a:srgbClr val="002060"/>
                </a:solidFill>
              </a:rPr>
              <a:t> na vedoucí pracovní místo </a:t>
            </a:r>
            <a:r>
              <a:rPr lang="cs-CZ" sz="1600" b="1" u="sng" dirty="0">
                <a:solidFill>
                  <a:srgbClr val="0070C0"/>
                </a:solidFill>
              </a:rPr>
              <a:t>ZŘIZOVATEL NA ZÁKLADĚ JÍM VYHLÁŠENÉHO KONKURSNÍHO ŘÍZENÍ.</a:t>
            </a:r>
            <a:endParaRPr lang="cs-CZ" sz="1600" dirty="0">
              <a:solidFill>
                <a:srgbClr val="002060"/>
              </a:solidFill>
            </a:endParaRPr>
          </a:p>
        </p:txBody>
      </p:sp>
      <p:sp>
        <p:nvSpPr>
          <p:cNvPr id="2" name="Šipka dolů 1">
            <a:extLst>
              <a:ext uri="{FF2B5EF4-FFF2-40B4-BE49-F238E27FC236}">
                <a16:creationId xmlns:a16="http://schemas.microsoft.com/office/drawing/2014/main" id="{7A625A45-C12F-A340-88F3-920C00F0896E}"/>
              </a:ext>
            </a:extLst>
          </p:cNvPr>
          <p:cNvSpPr/>
          <p:nvPr/>
        </p:nvSpPr>
        <p:spPr>
          <a:xfrm>
            <a:off x="5497689" y="4447822"/>
            <a:ext cx="695290" cy="594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29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animBg="1"/>
      <p:bldP spid="6" grpId="0" uiExpand="1" animBg="1"/>
      <p:bldP spid="7" grpId="0" uiExpand="1" animBg="1"/>
      <p:bldP spid="8" grpId="0" uiExpand="1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57163" y="1347853"/>
            <a:ext cx="10677673" cy="1754839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Základní dvě zákonné podmínky pro jmenování ředitele: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5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lnSpc>
                <a:spcPct val="115000"/>
              </a:lnSpc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166 odst. 1 ŠZ:  </a:t>
            </a:r>
            <a:r>
              <a:rPr lang="cs-CZ" altLang="cs-CZ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splnění předpokladů pro výkon činnosti ředitele </a:t>
            </a:r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dle zákona č. 563/2004 Sb.</a:t>
            </a:r>
          </a:p>
          <a:p>
            <a:pPr marL="742950" lvl="1" indent="-285750" algn="just">
              <a:lnSpc>
                <a:spcPct val="115000"/>
              </a:lnSpc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166 odst. 2 ŠZ: </a:t>
            </a:r>
            <a:r>
              <a:rPr lang="cs-CZ" altLang="cs-CZ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jmenování </a:t>
            </a:r>
            <a:r>
              <a:rPr lang="cs-CZ" altLang="cs-CZ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POUZE  na základě konkursního řízení</a:t>
            </a:r>
            <a:r>
              <a:rPr lang="cs-CZ" alt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postupem dle vyhlášky č. 54/2005 Sb.</a:t>
            </a:r>
          </a:p>
          <a:p>
            <a:pPr marL="742950" lvl="1" indent="-285750" algn="just">
              <a:lnSpc>
                <a:spcPct val="115000"/>
              </a:lnSpc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altLang="cs-CZ" b="1" dirty="0">
              <a:solidFill>
                <a:srgbClr val="0070C0"/>
              </a:solidFill>
              <a:highlight>
                <a:srgbClr val="FFFF00"/>
              </a:highlight>
              <a:cs typeface="Calibri" panose="020F0502020204030204" pitchFamily="34" charset="0"/>
            </a:endParaRPr>
          </a:p>
          <a:p>
            <a:pPr marL="742950" lvl="1" indent="-285750" algn="just">
              <a:lnSpc>
                <a:spcPct val="115000"/>
              </a:lnSpc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altLang="cs-CZ" b="1" dirty="0">
                <a:solidFill>
                  <a:srgbClr val="0070C0"/>
                </a:solidFill>
                <a:highlight>
                  <a:srgbClr val="FFFF00"/>
                </a:highlight>
                <a:cs typeface="Calibri" panose="020F0502020204030204" pitchFamily="34" charset="0"/>
              </a:rPr>
              <a:t>Pozn.: VÝJIMKA:  jmenování bez konkurzu a jmenování na dobu určitou (§ 166 odst. 10 a 11)</a:t>
            </a:r>
            <a:endParaRPr lang="cs-CZ" altLang="cs-CZ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784221" y="3444587"/>
            <a:ext cx="10677676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002060"/>
                </a:solidFill>
                <a:highlight>
                  <a:srgbClr val="FFFF00"/>
                </a:highlight>
                <a:cs typeface="Calibri" panose="020F0502020204030204" pitchFamily="34" charset="0"/>
              </a:rPr>
              <a:t>jmenováním</a:t>
            </a:r>
            <a:r>
              <a:rPr lang="cs-CZ" altLang="cs-CZ" sz="1800" dirty="0">
                <a:solidFill>
                  <a:srgbClr val="002060"/>
                </a:solidFill>
                <a:cs typeface="Calibri" panose="020F0502020204030204" pitchFamily="34" charset="0"/>
              </a:rPr>
              <a:t> na vedoucí pracovní místo ředitele školy </a:t>
            </a:r>
            <a:r>
              <a:rPr lang="cs-CZ" altLang="cs-CZ" sz="1800" b="1" u="sng" dirty="0">
                <a:solidFill>
                  <a:srgbClr val="002060"/>
                </a:solidFill>
                <a:cs typeface="Calibri" panose="020F0502020204030204" pitchFamily="34" charset="0"/>
              </a:rPr>
              <a:t>se zakládá pracovní poměr</a:t>
            </a:r>
            <a:r>
              <a:rPr lang="cs-CZ" altLang="cs-CZ" sz="1800" u="sng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cs-CZ" altLang="cs-CZ" sz="1800" b="1" u="sng" dirty="0">
                <a:solidFill>
                  <a:srgbClr val="002060"/>
                </a:solidFill>
                <a:highlight>
                  <a:srgbClr val="FFFF00"/>
                </a:highlight>
                <a:cs typeface="Calibri" panose="020F0502020204030204" pitchFamily="34" charset="0"/>
              </a:rPr>
              <a:t>na dobu neurčitou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cs-CZ" altLang="cs-CZ" sz="1800" b="1" dirty="0">
                <a:solidFill>
                  <a:srgbClr val="002060"/>
                </a:solidFill>
                <a:cs typeface="Calibri" panose="020F0502020204030204" pitchFamily="34" charset="0"/>
              </a:rPr>
              <a:t>     </a:t>
            </a:r>
            <a:r>
              <a:rPr lang="cs-CZ" altLang="cs-CZ" sz="1800" b="1" u="sng" dirty="0">
                <a:solidFill>
                  <a:srgbClr val="002060"/>
                </a:solidFill>
                <a:cs typeface="Calibri" panose="020F0502020204030204" pitchFamily="34" charset="0"/>
              </a:rPr>
              <a:t>k zaměstnavateli  =  škole</a:t>
            </a:r>
            <a:r>
              <a:rPr lang="cs-CZ" altLang="cs-CZ" sz="1800" b="1" dirty="0">
                <a:solidFill>
                  <a:srgbClr val="002060"/>
                </a:solidFill>
                <a:cs typeface="Calibri" panose="020F0502020204030204" pitchFamily="34" charset="0"/>
              </a:rPr>
              <a:t>  </a:t>
            </a:r>
            <a:r>
              <a:rPr lang="cs-CZ" altLang="cs-CZ" sz="1800" dirty="0">
                <a:solidFill>
                  <a:srgbClr val="002060"/>
                </a:solidFill>
                <a:cs typeface="Calibri" panose="020F0502020204030204" pitchFamily="34" charset="0"/>
              </a:rPr>
              <a:t>jako právnické osobě (§ 33 odst. 3 ZP).  </a:t>
            </a:r>
          </a:p>
        </p:txBody>
      </p:sp>
      <p:sp>
        <p:nvSpPr>
          <p:cNvPr id="6" name="Nadpis 1"/>
          <p:cNvSpPr txBox="1">
            <a:spLocks noGrp="1"/>
          </p:cNvSpPr>
          <p:nvPr>
            <p:ph type="title"/>
          </p:nvPr>
        </p:nvSpPr>
        <p:spPr>
          <a:xfrm>
            <a:off x="784222" y="410452"/>
            <a:ext cx="10802937" cy="6985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altLang="cs-CZ" sz="20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PODMÍNKY JMENOVÁNÍ NA VEDOUCÍ PRACOVNÍ MÍSTO ŘEDITELE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784220" y="4352397"/>
            <a:ext cx="10677677" cy="9233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1800" b="1" u="sng" dirty="0">
                <a:solidFill>
                  <a:srgbClr val="0070C0"/>
                </a:solidFill>
                <a:highlight>
                  <a:srgbClr val="FFFF00"/>
                </a:highlight>
                <a:latin typeface="+mn-lt"/>
                <a:cs typeface="Arial" panose="020B0604020202020204" pitchFamily="34" charset="0"/>
              </a:rPr>
              <a:t>zavedení 6 LETÉHO OBDOBÍ VÝKONU PRÁCE ŘEDITELE</a:t>
            </a:r>
            <a:r>
              <a:rPr lang="cs-CZ" altLang="cs-CZ" sz="1800" b="1" dirty="0">
                <a:solidFill>
                  <a:srgbClr val="0070C0"/>
                </a:solidFill>
                <a:highlight>
                  <a:srgbClr val="FFFF00"/>
                </a:highlight>
                <a:latin typeface="+mn-lt"/>
                <a:cs typeface="Arial" panose="020B0604020202020204" pitchFamily="34" charset="0"/>
              </a:rPr>
              <a:t> </a:t>
            </a:r>
            <a:r>
              <a:rPr lang="cs-CZ" altLang="cs-CZ" sz="1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znamená, že jmenování ředitele na dobu neurčitou je tvořeno 6 letými obdobími  na vedoucím pracovním místě, </a:t>
            </a:r>
            <a:r>
              <a:rPr lang="cs-CZ" altLang="cs-CZ" sz="1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na jejichž konci lze vyhlásit konkurz a odvolat ředitele bez splnění dalších důvodů pro odvolání, které jsou definovány zákonem</a:t>
            </a: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784220" y="5648242"/>
            <a:ext cx="10677678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leté období SE PRODLUŽUJE O DOBU, po kterou byl ŘEDITEL UVOLNĚN PRO VÝKON VEŘEJNÉ FUNKCE </a:t>
            </a:r>
            <a:br>
              <a:rPr lang="cs-CZ" altLang="cs-CZ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(§ 166 odst. 9  ŠZ</a:t>
            </a:r>
            <a:r>
              <a:rPr lang="cs-CZ" alt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  </a:t>
            </a: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Pozn.: nikoliv po dobu rodičovské dovolené.</a:t>
            </a:r>
          </a:p>
        </p:txBody>
      </p:sp>
      <p:sp>
        <p:nvSpPr>
          <p:cNvPr id="7" name="Volný tvar 6">
            <a:extLst>
              <a:ext uri="{FF2B5EF4-FFF2-40B4-BE49-F238E27FC236}">
                <a16:creationId xmlns:a16="http://schemas.microsoft.com/office/drawing/2014/main" id="{DDEB679E-7E88-4040-A955-A892FA5357E2}"/>
              </a:ext>
            </a:extLst>
          </p:cNvPr>
          <p:cNvSpPr/>
          <p:nvPr/>
        </p:nvSpPr>
        <p:spPr>
          <a:xfrm>
            <a:off x="11072733" y="1268291"/>
            <a:ext cx="724205" cy="774700"/>
          </a:xfrm>
          <a:custGeom>
            <a:avLst/>
            <a:gdLst>
              <a:gd name="connsiteX0" fmla="*/ 0 w 858927"/>
              <a:gd name="connsiteY0" fmla="*/ 296537 h 561547"/>
              <a:gd name="connsiteX1" fmla="*/ 167268 w 858927"/>
              <a:gd name="connsiteY1" fmla="*/ 553015 h 561547"/>
              <a:gd name="connsiteX2" fmla="*/ 836341 w 858927"/>
              <a:gd name="connsiteY2" fmla="*/ 17756 h 561547"/>
              <a:gd name="connsiteX3" fmla="*/ 713678 w 858927"/>
              <a:gd name="connsiteY3" fmla="*/ 118117 h 561547"/>
              <a:gd name="connsiteX4" fmla="*/ 713678 w 858927"/>
              <a:gd name="connsiteY4" fmla="*/ 118117 h 561547"/>
              <a:gd name="connsiteX5" fmla="*/ 613317 w 858927"/>
              <a:gd name="connsiteY5" fmla="*/ 218478 h 561547"/>
              <a:gd name="connsiteX6" fmla="*/ 613317 w 858927"/>
              <a:gd name="connsiteY6" fmla="*/ 218478 h 56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927" h="561547">
                <a:moveTo>
                  <a:pt x="0" y="296537"/>
                </a:moveTo>
                <a:cubicBezTo>
                  <a:pt x="13939" y="448007"/>
                  <a:pt x="27878" y="599478"/>
                  <a:pt x="167268" y="553015"/>
                </a:cubicBezTo>
                <a:cubicBezTo>
                  <a:pt x="306658" y="506552"/>
                  <a:pt x="745273" y="90239"/>
                  <a:pt x="836341" y="17756"/>
                </a:cubicBezTo>
                <a:cubicBezTo>
                  <a:pt x="927409" y="-54727"/>
                  <a:pt x="713678" y="118117"/>
                  <a:pt x="713678" y="118117"/>
                </a:cubicBezTo>
                <a:lnTo>
                  <a:pt x="713678" y="118117"/>
                </a:lnTo>
                <a:lnTo>
                  <a:pt x="613317" y="218478"/>
                </a:lnTo>
                <a:lnTo>
                  <a:pt x="613317" y="218478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9780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Šrafovaná šipka doprava 5"/>
          <p:cNvSpPr/>
          <p:nvPr/>
        </p:nvSpPr>
        <p:spPr>
          <a:xfrm>
            <a:off x="2711624" y="579776"/>
            <a:ext cx="6697516" cy="1080120"/>
          </a:xfrm>
          <a:prstGeom prst="stripedRightArrow">
            <a:avLst/>
          </a:prstGeom>
          <a:solidFill>
            <a:srgbClr val="ADF4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JMENOVÁNÍ NA DOBU NEURČITOU </a:t>
            </a: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(§ 166 odst. 2 ŠZ)</a:t>
            </a: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812799" y="2099927"/>
            <a:ext cx="10609943" cy="90794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endParaRPr lang="cs-CZ" altLang="cs-CZ" sz="5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1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období od začátku </a:t>
            </a:r>
            <a:r>
              <a:rPr lang="cs-CZ" altLang="cs-CZ" sz="1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ŠESTÉHO MĚSÍCE DO KONCE ČTVRTÉHO MĚSÍCE </a:t>
            </a:r>
            <a:r>
              <a:rPr lang="cs-CZ" altLang="cs-CZ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 UPLYNUTÍM OBDOBÍ 6 LET</a:t>
            </a: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výkonu práce na pracovním místě ředitele………. </a:t>
            </a:r>
            <a:r>
              <a:rPr lang="cs-CZ" altLang="cs-CZ" sz="1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MŮŽE</a:t>
            </a:r>
            <a:r>
              <a:rPr lang="cs-CZ" altLang="cs-CZ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ZŘIZOVATEL VYHLÁSIT </a:t>
            </a: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toto pracovní místo</a:t>
            </a: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KONKURS</a:t>
            </a:r>
            <a:r>
              <a:rPr lang="cs-CZ" altLang="cs-CZ" sz="1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takovém případě</a:t>
            </a: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ODVOLÁ ŘEDITELE K POSLEDNÍMU DNI ŠESTILETÉHO OBDOBÍ</a:t>
            </a: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altLang="cs-CZ" sz="500" b="1" dirty="0">
              <a:solidFill>
                <a:srgbClr val="0070C0"/>
              </a:solidFill>
            </a:endParaRPr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812799" y="3155511"/>
            <a:ext cx="10609943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1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Zřizovatel </a:t>
            </a:r>
            <a:r>
              <a:rPr lang="cs-CZ" altLang="cs-CZ" sz="1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VYHLÁSÍ KONKURS </a:t>
            </a: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odvolá ředitele </a:t>
            </a:r>
            <a:r>
              <a:rPr lang="cs-CZ" altLang="cs-CZ" sz="1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VŽDY, OBDRŽÍ-LI </a:t>
            </a: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 začátkem lhůty pro vyhlášení konkursu </a:t>
            </a:r>
            <a:r>
              <a:rPr lang="cs-CZ" altLang="cs-CZ" sz="1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NÁVRH</a:t>
            </a:r>
            <a:r>
              <a:rPr lang="cs-CZ" altLang="cs-CZ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jeho vyhlášení od </a:t>
            </a:r>
            <a:r>
              <a:rPr lang="cs-CZ" altLang="cs-CZ" sz="1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České školní inspekce nebo školské rady</a:t>
            </a:r>
            <a:r>
              <a:rPr lang="cs-CZ" altLang="cs-CZ" sz="1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812798" y="3891222"/>
            <a:ext cx="10609943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1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JESTLIŽE </a:t>
            </a:r>
            <a:r>
              <a:rPr lang="cs-CZ" altLang="cs-CZ" sz="16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ZŘIZOVATEL NEVYHLÁSÍ KONKURS A NEODVOLÁ ŘEDITELE </a:t>
            </a: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podle věty první nebo druhé, </a:t>
            </a:r>
            <a:r>
              <a:rPr lang="cs-CZ" altLang="cs-CZ" sz="16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POČÍNÁ dnem následujícím po konci dosavadního šestiletého období běžet DALŠÍ ŠESTILETÉ OBDOBÍ.</a:t>
            </a:r>
          </a:p>
        </p:txBody>
      </p:sp>
      <p:sp>
        <p:nvSpPr>
          <p:cNvPr id="18" name="TextovéPole 2"/>
          <p:cNvSpPr txBox="1">
            <a:spLocks noChangeArrowheads="1"/>
          </p:cNvSpPr>
          <p:nvPr/>
        </p:nvSpPr>
        <p:spPr bwMode="auto">
          <a:xfrm>
            <a:off x="4627563" y="366205"/>
            <a:ext cx="242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+mn-lt"/>
              </a:rPr>
              <a:t>§ 166 odst. 3 ŠZ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812798" y="4645758"/>
            <a:ext cx="10609943" cy="1154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Pozn.: </a:t>
            </a:r>
          </a:p>
          <a:p>
            <a:pPr marL="0" indent="0" algn="just">
              <a:spcBef>
                <a:spcPct val="0"/>
              </a:spcBef>
              <a:buNone/>
            </a:pPr>
            <a:endParaRPr lang="cs-CZ" altLang="cs-CZ" sz="500" u="sng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nutno odlišit </a:t>
            </a:r>
            <a:r>
              <a:rPr lang="cs-CZ" altLang="cs-CZ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termín</a:t>
            </a: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VYHLÁŠENÍ KONKURZU DLE VYHLÁŠKY </a:t>
            </a:r>
            <a:r>
              <a:rPr lang="cs-CZ" altLang="cs-CZ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(oznámením)</a:t>
            </a:r>
            <a:r>
              <a:rPr lang="cs-CZ" altLang="cs-CZ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které </a:t>
            </a:r>
            <a:r>
              <a:rPr lang="cs-CZ" altLang="cs-CZ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ze zákona </a:t>
            </a:r>
            <a:r>
              <a:rPr lang="cs-CZ" altLang="cs-CZ" sz="1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MOŽNÉ POUZE V ROZMEZÍ DANÉ LHŮTY</a:t>
            </a:r>
            <a:r>
              <a:rPr lang="cs-CZ" altLang="cs-CZ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</a:t>
            </a: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termínu PŘIJETÍ </a:t>
            </a:r>
            <a:r>
              <a:rPr lang="cs-CZ" altLang="cs-CZ" sz="16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ROZHODNUTÍ ZŘIZOVATELE O VYHLÁŠENÍ KONKURZU DLE ZÁKONA</a:t>
            </a: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které není v zákoně podrobněji specifikováno. </a:t>
            </a:r>
            <a:endParaRPr lang="cs-CZ" altLang="cs-CZ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ravá jednoduchá závorka 1"/>
          <p:cNvSpPr/>
          <p:nvPr/>
        </p:nvSpPr>
        <p:spPr>
          <a:xfrm rot="5400000">
            <a:off x="3673957" y="498855"/>
            <a:ext cx="304800" cy="2229466"/>
          </a:xfrm>
          <a:prstGeom prst="righ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/>
          <a:lstStyle/>
          <a:p>
            <a:pPr algn="ctr"/>
            <a:r>
              <a:rPr lang="cs-CZ" dirty="0">
                <a:solidFill>
                  <a:srgbClr val="002060"/>
                </a:solidFill>
              </a:rPr>
              <a:t>6 let</a:t>
            </a:r>
          </a:p>
        </p:txBody>
      </p:sp>
      <p:sp>
        <p:nvSpPr>
          <p:cNvPr id="23" name="Pravá jednoduchá závorka 22"/>
          <p:cNvSpPr/>
          <p:nvPr/>
        </p:nvSpPr>
        <p:spPr>
          <a:xfrm rot="5400000">
            <a:off x="8144287" y="498855"/>
            <a:ext cx="304800" cy="2229466"/>
          </a:xfrm>
          <a:prstGeom prst="righ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/>
          <a:lstStyle/>
          <a:p>
            <a:pPr algn="ctr"/>
            <a:r>
              <a:rPr lang="cs-CZ" dirty="0">
                <a:solidFill>
                  <a:srgbClr val="002060"/>
                </a:solidFill>
              </a:rPr>
              <a:t>6 let</a:t>
            </a:r>
          </a:p>
        </p:txBody>
      </p:sp>
      <p:sp>
        <p:nvSpPr>
          <p:cNvPr id="24" name="Pravá jednoduchá závorka 23"/>
          <p:cNvSpPr/>
          <p:nvPr/>
        </p:nvSpPr>
        <p:spPr>
          <a:xfrm rot="5400000">
            <a:off x="5907982" y="498855"/>
            <a:ext cx="304800" cy="2229466"/>
          </a:xfrm>
          <a:prstGeom prst="righ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/>
          <a:lstStyle/>
          <a:p>
            <a:pPr algn="ctr"/>
            <a:r>
              <a:rPr lang="cs-CZ" dirty="0">
                <a:solidFill>
                  <a:srgbClr val="002060"/>
                </a:solidFill>
              </a:rPr>
              <a:t>6 let</a:t>
            </a:r>
          </a:p>
        </p:txBody>
      </p:sp>
      <p:sp>
        <p:nvSpPr>
          <p:cNvPr id="3" name="Obdélník 2"/>
          <p:cNvSpPr/>
          <p:nvPr/>
        </p:nvSpPr>
        <p:spPr>
          <a:xfrm>
            <a:off x="812798" y="5799920"/>
            <a:ext cx="1060994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OBA KROKY, tj. </a:t>
            </a:r>
            <a:r>
              <a:rPr lang="cs-CZ" altLang="cs-CZ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„ROZHODNUTÍ O VYHLÁŠENÍ“</a:t>
            </a: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DLE ZÁKONA  A </a:t>
            </a:r>
            <a:r>
              <a:rPr lang="cs-CZ" altLang="cs-CZ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„VYHLÁŠENÍ OZNÁMENÍM“</a:t>
            </a: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DLE VYHLÁŠKY nutno realizovat nejpozději do konce tříměsíční lhůty. </a:t>
            </a:r>
          </a:p>
        </p:txBody>
      </p:sp>
      <p:sp>
        <p:nvSpPr>
          <p:cNvPr id="12" name="Volný tvar 11">
            <a:extLst>
              <a:ext uri="{FF2B5EF4-FFF2-40B4-BE49-F238E27FC236}">
                <a16:creationId xmlns:a16="http://schemas.microsoft.com/office/drawing/2014/main" id="{7E6158EF-8F99-F24A-8652-69A545D5026B}"/>
              </a:ext>
            </a:extLst>
          </p:cNvPr>
          <p:cNvSpPr/>
          <p:nvPr/>
        </p:nvSpPr>
        <p:spPr>
          <a:xfrm>
            <a:off x="11017099" y="5869073"/>
            <a:ext cx="724205" cy="774700"/>
          </a:xfrm>
          <a:custGeom>
            <a:avLst/>
            <a:gdLst>
              <a:gd name="connsiteX0" fmla="*/ 0 w 858927"/>
              <a:gd name="connsiteY0" fmla="*/ 296537 h 561547"/>
              <a:gd name="connsiteX1" fmla="*/ 167268 w 858927"/>
              <a:gd name="connsiteY1" fmla="*/ 553015 h 561547"/>
              <a:gd name="connsiteX2" fmla="*/ 836341 w 858927"/>
              <a:gd name="connsiteY2" fmla="*/ 17756 h 561547"/>
              <a:gd name="connsiteX3" fmla="*/ 713678 w 858927"/>
              <a:gd name="connsiteY3" fmla="*/ 118117 h 561547"/>
              <a:gd name="connsiteX4" fmla="*/ 713678 w 858927"/>
              <a:gd name="connsiteY4" fmla="*/ 118117 h 561547"/>
              <a:gd name="connsiteX5" fmla="*/ 613317 w 858927"/>
              <a:gd name="connsiteY5" fmla="*/ 218478 h 561547"/>
              <a:gd name="connsiteX6" fmla="*/ 613317 w 858927"/>
              <a:gd name="connsiteY6" fmla="*/ 218478 h 56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927" h="561547">
                <a:moveTo>
                  <a:pt x="0" y="296537"/>
                </a:moveTo>
                <a:cubicBezTo>
                  <a:pt x="13939" y="448007"/>
                  <a:pt x="27878" y="599478"/>
                  <a:pt x="167268" y="553015"/>
                </a:cubicBezTo>
                <a:cubicBezTo>
                  <a:pt x="306658" y="506552"/>
                  <a:pt x="745273" y="90239"/>
                  <a:pt x="836341" y="17756"/>
                </a:cubicBezTo>
                <a:cubicBezTo>
                  <a:pt x="927409" y="-54727"/>
                  <a:pt x="713678" y="118117"/>
                  <a:pt x="713678" y="118117"/>
                </a:cubicBezTo>
                <a:lnTo>
                  <a:pt x="713678" y="118117"/>
                </a:lnTo>
                <a:lnTo>
                  <a:pt x="613317" y="218478"/>
                </a:lnTo>
                <a:lnTo>
                  <a:pt x="613317" y="218478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0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  <p:bldP spid="21" grpId="0" animBg="1"/>
      <p:bldP spid="22" grpId="0" animBg="1"/>
      <p:bldP spid="2" grpId="0" animBg="1"/>
      <p:bldP spid="23" grpId="0" animBg="1"/>
      <p:bldP spid="24" grpId="0" animBg="1"/>
      <p:bldP spid="3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rafovaná šipka doprava 1"/>
          <p:cNvSpPr/>
          <p:nvPr/>
        </p:nvSpPr>
        <p:spPr>
          <a:xfrm>
            <a:off x="819150" y="2005013"/>
            <a:ext cx="7170738" cy="647700"/>
          </a:xfrm>
          <a:prstGeom prst="stripedRightArrow">
            <a:avLst>
              <a:gd name="adj1" fmla="val 50000"/>
              <a:gd name="adj2" fmla="val 60206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b="1" dirty="0">
                <a:solidFill>
                  <a:srgbClr val="002060"/>
                </a:solidFill>
                <a:cs typeface="Arial" panose="020B0604020202020204" pitchFamily="34" charset="0"/>
              </a:rPr>
              <a:t>6 let výkonu práce ředitele</a:t>
            </a:r>
          </a:p>
        </p:txBody>
      </p:sp>
      <p:sp>
        <p:nvSpPr>
          <p:cNvPr id="8" name="Obdélník 7"/>
          <p:cNvSpPr/>
          <p:nvPr/>
        </p:nvSpPr>
        <p:spPr>
          <a:xfrm>
            <a:off x="3713163" y="4089400"/>
            <a:ext cx="719137" cy="215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432300" y="4089400"/>
            <a:ext cx="720725" cy="215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5143500" y="4089400"/>
            <a:ext cx="719138" cy="215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864225" y="4089400"/>
            <a:ext cx="719138" cy="215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561138" y="4089400"/>
            <a:ext cx="720725" cy="215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7281863" y="4089400"/>
            <a:ext cx="720725" cy="215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Obdélníkový bublinový popisek 4"/>
          <p:cNvSpPr/>
          <p:nvPr/>
        </p:nvSpPr>
        <p:spPr>
          <a:xfrm>
            <a:off x="819150" y="3152775"/>
            <a:ext cx="2362200" cy="1152525"/>
          </a:xfrm>
          <a:prstGeom prst="wedgeRectCallout">
            <a:avLst>
              <a:gd name="adj1" fmla="val 69727"/>
              <a:gd name="adj2" fmla="val 39861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b="1" dirty="0">
                <a:solidFill>
                  <a:srgbClr val="002060"/>
                </a:solidFill>
                <a:cs typeface="Arial" panose="020B0604020202020204" pitchFamily="34" charset="0"/>
              </a:rPr>
              <a:t>nejpozdější datum doručení návrhu ČŠI nebo ŠR (ZŠ, SŠ, VOŠ)</a:t>
            </a:r>
          </a:p>
        </p:txBody>
      </p:sp>
      <p:sp>
        <p:nvSpPr>
          <p:cNvPr id="6" name="Levá složená závorka 5"/>
          <p:cNvSpPr/>
          <p:nvPr/>
        </p:nvSpPr>
        <p:spPr>
          <a:xfrm rot="16200000">
            <a:off x="5732463" y="625475"/>
            <a:ext cx="165100" cy="4203700"/>
          </a:xfrm>
          <a:prstGeom prst="leftBrace">
            <a:avLst>
              <a:gd name="adj1" fmla="val 8333"/>
              <a:gd name="adj2" fmla="val 50520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0000"/>
              </a:solidFill>
            </a:endParaRPr>
          </a:p>
        </p:txBody>
      </p:sp>
      <p:sp>
        <p:nvSpPr>
          <p:cNvPr id="19" name="Šrafovaná šipka doprava 18"/>
          <p:cNvSpPr/>
          <p:nvPr/>
        </p:nvSpPr>
        <p:spPr>
          <a:xfrm>
            <a:off x="8035925" y="1981200"/>
            <a:ext cx="3095625" cy="649288"/>
          </a:xfrm>
          <a:prstGeom prst="stripedRightArrow">
            <a:avLst>
              <a:gd name="adj1" fmla="val 50000"/>
              <a:gd name="adj2" fmla="val 63574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b="1" dirty="0">
                <a:solidFill>
                  <a:srgbClr val="002060"/>
                </a:solidFill>
                <a:cs typeface="Arial" panose="020B0604020202020204" pitchFamily="34" charset="0"/>
              </a:rPr>
              <a:t>nové 6 leté období</a:t>
            </a:r>
          </a:p>
        </p:txBody>
      </p:sp>
      <p:sp>
        <p:nvSpPr>
          <p:cNvPr id="24" name="Obdélníkový bublinový popisek 23"/>
          <p:cNvSpPr/>
          <p:nvPr/>
        </p:nvSpPr>
        <p:spPr>
          <a:xfrm>
            <a:off x="6184900" y="4924425"/>
            <a:ext cx="1851025" cy="1541463"/>
          </a:xfrm>
          <a:prstGeom prst="wedgeRectCallout">
            <a:avLst>
              <a:gd name="adj1" fmla="val 45077"/>
              <a:gd name="adj2" fmla="val -87279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b="1" u="sng" dirty="0">
                <a:solidFill>
                  <a:srgbClr val="FF0000"/>
                </a:solidFill>
                <a:cs typeface="Arial" panose="020B0604020202020204" pitchFamily="34" charset="0"/>
              </a:rPr>
              <a:t>ODVOLÁNÍ</a:t>
            </a:r>
            <a:r>
              <a:rPr lang="cs-CZ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br>
              <a:rPr lang="cs-CZ" sz="1400" b="1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cs-CZ" sz="1400" b="1" dirty="0">
                <a:solidFill>
                  <a:srgbClr val="002060"/>
                </a:solidFill>
                <a:cs typeface="Arial" panose="020B0604020202020204" pitchFamily="34" charset="0"/>
              </a:rPr>
              <a:t>ředitele v </a:t>
            </a:r>
            <a:r>
              <a:rPr lang="cs-CZ" sz="1400" b="1" u="sng" dirty="0">
                <a:solidFill>
                  <a:srgbClr val="002060"/>
                </a:solidFill>
                <a:cs typeface="Arial" panose="020B0604020202020204" pitchFamily="34" charset="0"/>
              </a:rPr>
              <a:t>případě vyhlášení konkursu </a:t>
            </a:r>
          </a:p>
          <a:p>
            <a:pPr algn="ctr">
              <a:defRPr/>
            </a:pPr>
            <a:endParaRPr lang="cs-CZ" sz="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cs-CZ" sz="1400" b="1" dirty="0">
                <a:solidFill>
                  <a:srgbClr val="002060"/>
                </a:solidFill>
                <a:cs typeface="Arial" panose="020B0604020202020204" pitchFamily="34" charset="0"/>
              </a:rPr>
              <a:t>(k poslednímu dni </a:t>
            </a:r>
            <a:br>
              <a:rPr lang="cs-CZ" sz="1400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cs-CZ" sz="1400" b="1" dirty="0">
                <a:solidFill>
                  <a:srgbClr val="002060"/>
                </a:solidFill>
                <a:cs typeface="Arial" panose="020B0604020202020204" pitchFamily="34" charset="0"/>
              </a:rPr>
              <a:t>6 letého období)</a:t>
            </a:r>
          </a:p>
        </p:txBody>
      </p:sp>
      <p:sp>
        <p:nvSpPr>
          <p:cNvPr id="25" name="Obdélníkový bublinový popisek 24"/>
          <p:cNvSpPr/>
          <p:nvPr/>
        </p:nvSpPr>
        <p:spPr>
          <a:xfrm>
            <a:off x="8035925" y="823090"/>
            <a:ext cx="2593482" cy="958850"/>
          </a:xfrm>
          <a:prstGeom prst="wedgeRectCallout">
            <a:avLst>
              <a:gd name="adj1" fmla="val -47748"/>
              <a:gd name="adj2" fmla="val 8198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b="1" dirty="0">
                <a:solidFill>
                  <a:srgbClr val="00B050"/>
                </a:solidFill>
                <a:cs typeface="Arial" panose="020B0604020202020204" pitchFamily="34" charset="0"/>
              </a:rPr>
              <a:t>pokračování </a:t>
            </a:r>
            <a:br>
              <a:rPr lang="cs-CZ" sz="1400" b="1" dirty="0">
                <a:solidFill>
                  <a:srgbClr val="00B050"/>
                </a:solidFill>
                <a:cs typeface="Arial" panose="020B0604020202020204" pitchFamily="34" charset="0"/>
              </a:rPr>
            </a:br>
            <a:r>
              <a:rPr lang="cs-CZ" sz="1400" b="1" u="sng" dirty="0">
                <a:solidFill>
                  <a:srgbClr val="00B050"/>
                </a:solidFill>
                <a:cs typeface="Arial" panose="020B0604020202020204" pitchFamily="34" charset="0"/>
              </a:rPr>
              <a:t>PŮVODNÍHO ŘEDITELE </a:t>
            </a:r>
            <a:br>
              <a:rPr lang="cs-CZ" sz="1400" b="1" u="sng" dirty="0">
                <a:solidFill>
                  <a:srgbClr val="00B050"/>
                </a:solidFill>
                <a:cs typeface="Arial" panose="020B0604020202020204" pitchFamily="34" charset="0"/>
              </a:rPr>
            </a:br>
            <a:r>
              <a:rPr lang="cs-CZ" sz="1400" b="1" u="sng" dirty="0">
                <a:solidFill>
                  <a:srgbClr val="00B050"/>
                </a:solidFill>
                <a:cs typeface="Arial" panose="020B0604020202020204" pitchFamily="34" charset="0"/>
              </a:rPr>
              <a:t>ve funkci </a:t>
            </a:r>
            <a:r>
              <a:rPr lang="cs-CZ" sz="1400" b="1" dirty="0">
                <a:solidFill>
                  <a:srgbClr val="00B050"/>
                </a:solidFill>
                <a:cs typeface="Arial" panose="020B0604020202020204" pitchFamily="34" charset="0"/>
              </a:rPr>
              <a:t>v případě </a:t>
            </a:r>
          </a:p>
          <a:p>
            <a:pPr algn="ctr">
              <a:defRPr/>
            </a:pPr>
            <a:r>
              <a:rPr lang="cs-CZ" sz="1400" b="1" u="sng" dirty="0">
                <a:solidFill>
                  <a:srgbClr val="00B050"/>
                </a:solidFill>
                <a:cs typeface="Arial" panose="020B0604020202020204" pitchFamily="34" charset="0"/>
              </a:rPr>
              <a:t>NEVYHLÁŠENÍ KONKURSU</a:t>
            </a:r>
          </a:p>
        </p:txBody>
      </p:sp>
      <p:sp>
        <p:nvSpPr>
          <p:cNvPr id="4" name="Obdélník 3"/>
          <p:cNvSpPr/>
          <p:nvPr/>
        </p:nvSpPr>
        <p:spPr>
          <a:xfrm>
            <a:off x="3713163" y="3074988"/>
            <a:ext cx="4276725" cy="9223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b="1" dirty="0">
                <a:solidFill>
                  <a:srgbClr val="002060"/>
                </a:solidFill>
                <a:cs typeface="Arial" panose="020B0604020202020204" pitchFamily="34" charset="0"/>
              </a:rPr>
              <a:t>posledních 6 měsíců 6 letého období</a:t>
            </a:r>
          </a:p>
        </p:txBody>
      </p:sp>
      <p:sp>
        <p:nvSpPr>
          <p:cNvPr id="28" name="Levá složená závorka 27"/>
          <p:cNvSpPr/>
          <p:nvPr/>
        </p:nvSpPr>
        <p:spPr>
          <a:xfrm rot="16200000">
            <a:off x="4641850" y="3406775"/>
            <a:ext cx="271463" cy="2170113"/>
          </a:xfrm>
          <a:prstGeom prst="leftBrace">
            <a:avLst>
              <a:gd name="adj1" fmla="val 8333"/>
              <a:gd name="adj2" fmla="val 50520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auto">
          <a:xfrm>
            <a:off x="3319463" y="4935538"/>
            <a:ext cx="2706687" cy="522287"/>
          </a:xfrm>
          <a:prstGeom prst="rect">
            <a:avLst/>
          </a:prstGeom>
          <a:solidFill>
            <a:srgbClr val="CC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1400" b="1" u="sng" dirty="0">
                <a:solidFill>
                  <a:srgbClr val="FF0000"/>
                </a:solidFill>
                <a:latin typeface="+mn-lt"/>
              </a:rPr>
              <a:t>MOŽNOST</a:t>
            </a:r>
            <a:r>
              <a:rPr lang="cs-CZ" altLang="cs-CZ" sz="1400" b="1" dirty="0">
                <a:solidFill>
                  <a:schemeClr val="tx1"/>
                </a:solidFill>
                <a:latin typeface="+mn-lt"/>
              </a:rPr>
              <a:t> </a:t>
            </a:r>
            <a:br>
              <a:rPr lang="cs-CZ" altLang="cs-CZ" sz="1400" b="1" dirty="0">
                <a:solidFill>
                  <a:schemeClr val="tx1"/>
                </a:solidFill>
                <a:latin typeface="+mn-lt"/>
              </a:rPr>
            </a:br>
            <a:r>
              <a:rPr lang="cs-CZ" altLang="cs-CZ" sz="1400" b="1" dirty="0">
                <a:solidFill>
                  <a:srgbClr val="002060"/>
                </a:solidFill>
                <a:latin typeface="+mn-lt"/>
              </a:rPr>
              <a:t>zřizovatele vyhlásit konkurs</a:t>
            </a:r>
          </a:p>
        </p:txBody>
      </p:sp>
      <p:sp>
        <p:nvSpPr>
          <p:cNvPr id="32" name="Obdélník 31"/>
          <p:cNvSpPr>
            <a:spLocks noChangeArrowheads="1"/>
          </p:cNvSpPr>
          <p:nvPr/>
        </p:nvSpPr>
        <p:spPr bwMode="auto">
          <a:xfrm>
            <a:off x="3332163" y="5549900"/>
            <a:ext cx="2693987" cy="954088"/>
          </a:xfrm>
          <a:prstGeom prst="rect">
            <a:avLst/>
          </a:prstGeom>
          <a:solidFill>
            <a:srgbClr val="FFD9D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1400" b="1" u="sng" dirty="0">
                <a:solidFill>
                  <a:srgbClr val="FF0000"/>
                </a:solidFill>
                <a:latin typeface="+mn-lt"/>
              </a:rPr>
              <a:t>POVINNOST</a:t>
            </a:r>
            <a:r>
              <a:rPr lang="cs-CZ" altLang="cs-CZ" sz="1400" b="1" dirty="0">
                <a:solidFill>
                  <a:schemeClr val="tx1"/>
                </a:solidFill>
                <a:latin typeface="+mn-lt"/>
              </a:rPr>
              <a:t> </a:t>
            </a:r>
            <a:br>
              <a:rPr lang="cs-CZ" altLang="cs-CZ" sz="1400" b="1" dirty="0">
                <a:solidFill>
                  <a:schemeClr val="tx1"/>
                </a:solidFill>
                <a:latin typeface="+mn-lt"/>
              </a:rPr>
            </a:br>
            <a:r>
              <a:rPr lang="cs-CZ" altLang="cs-CZ" sz="1400" b="1" dirty="0">
                <a:solidFill>
                  <a:srgbClr val="002060"/>
                </a:solidFill>
                <a:latin typeface="+mn-lt"/>
              </a:rPr>
              <a:t>zřizovatele vyhlásit konkurs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1400" b="1" u="sng" dirty="0">
                <a:solidFill>
                  <a:srgbClr val="002060"/>
                </a:solidFill>
                <a:latin typeface="+mn-lt"/>
              </a:rPr>
              <a:t>POUZE</a:t>
            </a:r>
            <a:r>
              <a:rPr lang="cs-CZ" altLang="cs-CZ" sz="1400" b="1" dirty="0">
                <a:solidFill>
                  <a:srgbClr val="002060"/>
                </a:solidFill>
                <a:latin typeface="+mn-lt"/>
              </a:rPr>
              <a:t> V PŘÍPADĚ NÁVRHU ČŠI NEBO ŠR (ZŠ, SŠ, VOŠ)</a:t>
            </a:r>
          </a:p>
        </p:txBody>
      </p:sp>
      <p:sp>
        <p:nvSpPr>
          <p:cNvPr id="33" name="Ohnutá šipka 32"/>
          <p:cNvSpPr/>
          <p:nvPr/>
        </p:nvSpPr>
        <p:spPr>
          <a:xfrm rot="16200000">
            <a:off x="1789113" y="4706938"/>
            <a:ext cx="1689100" cy="1079500"/>
          </a:xfrm>
          <a:prstGeom prst="bentArrow">
            <a:avLst>
              <a:gd name="adj1" fmla="val 10505"/>
              <a:gd name="adj2" fmla="val 13977"/>
              <a:gd name="adj3" fmla="val 25000"/>
              <a:gd name="adj4" fmla="val 60117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35" name="Obdélníkový bublinový popisek 34"/>
          <p:cNvSpPr/>
          <p:nvPr/>
        </p:nvSpPr>
        <p:spPr>
          <a:xfrm>
            <a:off x="8456613" y="3506788"/>
            <a:ext cx="2674937" cy="1343025"/>
          </a:xfrm>
          <a:prstGeom prst="wedgeRectCallout">
            <a:avLst>
              <a:gd name="adj1" fmla="val -63246"/>
              <a:gd name="adj2" fmla="val -122239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b="1" dirty="0">
                <a:solidFill>
                  <a:srgbClr val="002060"/>
                </a:solidFill>
                <a:cs typeface="Arial" panose="020B0604020202020204" pitchFamily="34" charset="0"/>
              </a:rPr>
              <a:t>datum účinnosti </a:t>
            </a:r>
            <a:br>
              <a:rPr lang="cs-CZ" sz="1400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cs-CZ" sz="1400" b="1" u="sng" dirty="0">
                <a:solidFill>
                  <a:srgbClr val="FF0000"/>
                </a:solidFill>
                <a:cs typeface="Arial" panose="020B0604020202020204" pitchFamily="34" charset="0"/>
              </a:rPr>
              <a:t>JMENOVÁNÍ NOVÉHO ŘEDITELE </a:t>
            </a:r>
            <a:r>
              <a:rPr lang="cs-CZ" sz="1400" b="1" u="sng" dirty="0">
                <a:solidFill>
                  <a:srgbClr val="002060"/>
                </a:solidFill>
                <a:cs typeface="Arial" panose="020B0604020202020204" pitchFamily="34" charset="0"/>
              </a:rPr>
              <a:t>na základě konkursu</a:t>
            </a:r>
          </a:p>
        </p:txBody>
      </p:sp>
      <p:sp>
        <p:nvSpPr>
          <p:cNvPr id="36" name="Obdélníkový bublinový popisek 35"/>
          <p:cNvSpPr/>
          <p:nvPr/>
        </p:nvSpPr>
        <p:spPr>
          <a:xfrm>
            <a:off x="1543050" y="781050"/>
            <a:ext cx="1935163" cy="654050"/>
          </a:xfrm>
          <a:prstGeom prst="wedgeRectCallout">
            <a:avLst>
              <a:gd name="adj1" fmla="val -83510"/>
              <a:gd name="adj2" fmla="val 145002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b="1" dirty="0">
                <a:solidFill>
                  <a:srgbClr val="002060"/>
                </a:solidFill>
                <a:cs typeface="Arial" panose="020B0604020202020204" pitchFamily="34" charset="0"/>
              </a:rPr>
              <a:t>datum účinnosti jmenování </a:t>
            </a:r>
          </a:p>
        </p:txBody>
      </p:sp>
      <p:sp>
        <p:nvSpPr>
          <p:cNvPr id="37" name="Obdélníkový bublinový popisek 36"/>
          <p:cNvSpPr/>
          <p:nvPr/>
        </p:nvSpPr>
        <p:spPr>
          <a:xfrm>
            <a:off x="5810250" y="804863"/>
            <a:ext cx="1935163" cy="654050"/>
          </a:xfrm>
          <a:prstGeom prst="wedgeRectCallout">
            <a:avLst>
              <a:gd name="adj1" fmla="val 56806"/>
              <a:gd name="adj2" fmla="val 156763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b="1" dirty="0">
                <a:solidFill>
                  <a:srgbClr val="002060"/>
                </a:solidFill>
                <a:cs typeface="Arial" panose="020B0604020202020204" pitchFamily="34" charset="0"/>
              </a:rPr>
              <a:t>datum ukončení </a:t>
            </a:r>
          </a:p>
          <a:p>
            <a:pPr algn="ctr">
              <a:defRPr/>
            </a:pPr>
            <a:r>
              <a:rPr lang="cs-CZ" sz="1400" b="1" dirty="0">
                <a:solidFill>
                  <a:srgbClr val="002060"/>
                </a:solidFill>
                <a:cs typeface="Arial" panose="020B0604020202020204" pitchFamily="34" charset="0"/>
              </a:rPr>
              <a:t>6 letého období</a:t>
            </a:r>
          </a:p>
        </p:txBody>
      </p:sp>
    </p:spTree>
    <p:extLst>
      <p:ext uri="{BB962C8B-B14F-4D97-AF65-F5344CB8AC3E}">
        <p14:creationId xmlns:p14="http://schemas.microsoft.com/office/powerpoint/2010/main" val="29545556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5" grpId="0" animBg="1"/>
      <p:bldP spid="6" grpId="0" animBg="1"/>
      <p:bldP spid="19" grpId="0" animBg="1"/>
      <p:bldP spid="24" grpId="0" animBg="1"/>
      <p:bldP spid="25" grpId="0" animBg="1"/>
      <p:bldP spid="4" grpId="0" animBg="1"/>
      <p:bldP spid="28" grpId="0" animBg="1"/>
      <p:bldP spid="17" grpId="0" animBg="1"/>
      <p:bldP spid="32" grpId="0" animBg="1"/>
      <p:bldP spid="33" grpId="0" animBg="1"/>
      <p:bldP spid="35" grpId="0" animBg="1"/>
      <p:bldP spid="36" grpId="0" animBg="1"/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délník 1"/>
          <p:cNvSpPr>
            <a:spLocks noChangeArrowheads="1"/>
          </p:cNvSpPr>
          <p:nvPr/>
        </p:nvSpPr>
        <p:spPr bwMode="auto">
          <a:xfrm>
            <a:off x="1882775" y="465078"/>
            <a:ext cx="8470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+mn-lt"/>
              </a:rPr>
              <a:t>KONKURZNÍ ŘÍZENÍ – ZÁKLADNÍ PRÁVNÍ NORMY</a:t>
            </a:r>
            <a:endParaRPr lang="cs-CZ" altLang="cs-CZ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411" name="Obdélník 2"/>
          <p:cNvSpPr>
            <a:spLocks noChangeArrowheads="1"/>
          </p:cNvSpPr>
          <p:nvPr/>
        </p:nvSpPr>
        <p:spPr bwMode="auto">
          <a:xfrm>
            <a:off x="2667000" y="1341438"/>
            <a:ext cx="76866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endParaRPr lang="cs-CZ" altLang="cs-CZ" sz="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endParaRPr lang="cs-CZ" altLang="cs-CZ" sz="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endParaRPr lang="cs-CZ" altLang="cs-CZ" sz="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endParaRPr lang="cs-CZ" altLang="cs-CZ" sz="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endParaRPr lang="cs-CZ" altLang="cs-CZ" sz="5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endParaRPr lang="cs-CZ" altLang="cs-CZ" sz="5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704841" y="1099040"/>
            <a:ext cx="3448047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Zákon č. 561/2004 Sb.</a:t>
            </a: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, (ŠZ)</a:t>
            </a: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4391021" y="1104145"/>
            <a:ext cx="3448047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Zákon č. 563/2004 Sb.</a:t>
            </a: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, (o PP)</a:t>
            </a: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676271" y="2049653"/>
            <a:ext cx="10848975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Tx/>
              <a:buNone/>
            </a:pPr>
            <a:r>
              <a:rPr lang="cs-CZ" altLang="cs-CZ" sz="1800" b="1" dirty="0">
                <a:solidFill>
                  <a:srgbClr val="00679B"/>
                </a:solidFill>
                <a:latin typeface="+mn-lt"/>
              </a:rPr>
              <a:t>Vyhláška č. 54/2005 Sb., o náležitostech konkursního řízení a konkursních komisích 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Tx/>
              <a:buNone/>
            </a:pPr>
            <a:r>
              <a:rPr lang="cs-CZ" altLang="cs-CZ" sz="1800" b="1" dirty="0">
                <a:solidFill>
                  <a:srgbClr val="00679B"/>
                </a:solidFill>
                <a:latin typeface="+mn-lt"/>
              </a:rPr>
              <a:t>ve znění </a:t>
            </a:r>
            <a:r>
              <a:rPr lang="cs-CZ" altLang="cs-CZ" sz="1800" b="1" dirty="0">
                <a:solidFill>
                  <a:srgbClr val="FF0000"/>
                </a:solidFill>
                <a:latin typeface="+mn-lt"/>
              </a:rPr>
              <a:t>novely</a:t>
            </a:r>
            <a:r>
              <a:rPr lang="cs-CZ" altLang="cs-CZ" sz="1800" b="1" dirty="0">
                <a:solidFill>
                  <a:srgbClr val="00679B"/>
                </a:solidFill>
                <a:latin typeface="+mn-lt"/>
              </a:rPr>
              <a:t> č. 107/2019 Sb. – </a:t>
            </a:r>
            <a:r>
              <a:rPr lang="cs-CZ" altLang="cs-CZ" sz="1800" b="1" dirty="0">
                <a:solidFill>
                  <a:srgbClr val="FF0000"/>
                </a:solidFill>
                <a:latin typeface="+mn-lt"/>
              </a:rPr>
              <a:t>ÚČINNOST OD 01. 05. 2019</a:t>
            </a: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676271" y="3112074"/>
            <a:ext cx="10848975" cy="369332"/>
          </a:xfrm>
          <a:prstGeom prst="rect">
            <a:avLst/>
          </a:prstGeom>
          <a:solidFill>
            <a:srgbClr val="FFD9D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fontAlgn="base">
              <a:buNone/>
            </a:pPr>
            <a:r>
              <a:rPr lang="cs-CZ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CÍL NOVELY - posílit odbornost a objektivitu </a:t>
            </a:r>
            <a:r>
              <a:rPr 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posuzování a výběru uchazečů o  pracovní místo ředitele</a:t>
            </a:r>
          </a:p>
        </p:txBody>
      </p:sp>
      <p:sp>
        <p:nvSpPr>
          <p:cNvPr id="40" name="Obdélník 39"/>
          <p:cNvSpPr>
            <a:spLocks noChangeArrowheads="1"/>
          </p:cNvSpPr>
          <p:nvPr/>
        </p:nvSpPr>
        <p:spPr bwMode="auto">
          <a:xfrm>
            <a:off x="8077201" y="1107586"/>
            <a:ext cx="3448047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Zákon č. 262/2006 Sb.</a:t>
            </a: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, (ZP)</a:t>
            </a:r>
          </a:p>
        </p:txBody>
      </p:sp>
      <p:sp>
        <p:nvSpPr>
          <p:cNvPr id="43" name="Obdélník 42"/>
          <p:cNvSpPr>
            <a:spLocks noChangeArrowheads="1"/>
          </p:cNvSpPr>
          <p:nvPr/>
        </p:nvSpPr>
        <p:spPr bwMode="auto">
          <a:xfrm>
            <a:off x="676272" y="3940019"/>
            <a:ext cx="3714750" cy="369332"/>
          </a:xfrm>
          <a:prstGeom prst="rect">
            <a:avLst/>
          </a:prstGeom>
          <a:solidFill>
            <a:srgbClr val="FFFFA7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Zvýšení počtu členů KK</a:t>
            </a:r>
          </a:p>
        </p:txBody>
      </p:sp>
      <p:sp>
        <p:nvSpPr>
          <p:cNvPr id="45" name="Obdélník 44"/>
          <p:cNvSpPr>
            <a:spLocks noChangeArrowheads="1"/>
          </p:cNvSpPr>
          <p:nvPr/>
        </p:nvSpPr>
        <p:spPr bwMode="auto">
          <a:xfrm>
            <a:off x="4615543" y="3954533"/>
            <a:ext cx="6909703" cy="369332"/>
          </a:xfrm>
          <a:prstGeom prst="rect">
            <a:avLst/>
          </a:prstGeom>
          <a:solidFill>
            <a:srgbClr val="FFFFA7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Výslovné zavedení témat pro řízený rozhovor, zejména:</a:t>
            </a:r>
          </a:p>
        </p:txBody>
      </p:sp>
      <p:sp>
        <p:nvSpPr>
          <p:cNvPr id="46" name="Obdélník 45"/>
          <p:cNvSpPr>
            <a:spLocks noChangeArrowheads="1"/>
          </p:cNvSpPr>
          <p:nvPr/>
        </p:nvSpPr>
        <p:spPr bwMode="auto">
          <a:xfrm>
            <a:off x="676271" y="4356327"/>
            <a:ext cx="3714750" cy="369332"/>
          </a:xfrm>
          <a:prstGeom prst="rect">
            <a:avLst/>
          </a:prstGeom>
          <a:solidFill>
            <a:srgbClr val="FFFFA7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Posílení pravomoci ČŠI (1 + 2)</a:t>
            </a:r>
          </a:p>
        </p:txBody>
      </p:sp>
      <p:sp>
        <p:nvSpPr>
          <p:cNvPr id="47" name="Obdélník 46"/>
          <p:cNvSpPr>
            <a:spLocks noChangeArrowheads="1"/>
          </p:cNvSpPr>
          <p:nvPr/>
        </p:nvSpPr>
        <p:spPr bwMode="auto">
          <a:xfrm>
            <a:off x="676271" y="4767964"/>
            <a:ext cx="3714750" cy="369332"/>
          </a:xfrm>
          <a:prstGeom prst="rect">
            <a:avLst/>
          </a:prstGeom>
          <a:solidFill>
            <a:srgbClr val="FFFFA7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Tajná volba zástupce pedagogů</a:t>
            </a:r>
          </a:p>
        </p:txBody>
      </p:sp>
      <p:sp>
        <p:nvSpPr>
          <p:cNvPr id="48" name="Obdélník 47"/>
          <p:cNvSpPr>
            <a:spLocks noChangeArrowheads="1"/>
          </p:cNvSpPr>
          <p:nvPr/>
        </p:nvSpPr>
        <p:spPr bwMode="auto">
          <a:xfrm>
            <a:off x="676271" y="5183758"/>
            <a:ext cx="3714750" cy="646331"/>
          </a:xfrm>
          <a:prstGeom prst="rect">
            <a:avLst/>
          </a:prstGeom>
          <a:solidFill>
            <a:srgbClr val="FFFFA7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Možnost využití doplňkového hodnocení</a:t>
            </a:r>
          </a:p>
        </p:txBody>
      </p:sp>
      <p:sp>
        <p:nvSpPr>
          <p:cNvPr id="49" name="Obdélník 48"/>
          <p:cNvSpPr>
            <a:spLocks noChangeArrowheads="1"/>
          </p:cNvSpPr>
          <p:nvPr/>
        </p:nvSpPr>
        <p:spPr bwMode="auto">
          <a:xfrm>
            <a:off x="676271" y="5876551"/>
            <a:ext cx="3714750" cy="646331"/>
          </a:xfrm>
          <a:prstGeom prst="rect">
            <a:avLst/>
          </a:prstGeom>
          <a:solidFill>
            <a:srgbClr val="FFFFA7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Technická zpřesnění a částečné administrativní zjednodušení</a:t>
            </a:r>
          </a:p>
        </p:txBody>
      </p:sp>
      <p:sp>
        <p:nvSpPr>
          <p:cNvPr id="50" name="Obdélník 49"/>
          <p:cNvSpPr>
            <a:spLocks noChangeArrowheads="1"/>
          </p:cNvSpPr>
          <p:nvPr/>
        </p:nvSpPr>
        <p:spPr bwMode="auto">
          <a:xfrm>
            <a:off x="4622349" y="4390692"/>
            <a:ext cx="6909703" cy="2132892"/>
          </a:xfrm>
          <a:prstGeom prst="rect">
            <a:avLst/>
          </a:prstGeom>
          <a:solidFill>
            <a:srgbClr val="FFFFA7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buFont typeface="Wingdings" panose="05000000000000000000" pitchFamily="2" charset="2"/>
              <a:buChar char="ü"/>
            </a:pPr>
            <a:endParaRPr lang="cs-CZ" sz="3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endParaRPr lang="cs-CZ" sz="3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endParaRPr lang="cs-CZ" sz="3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endParaRPr lang="cs-CZ" sz="3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pedagogické aspekty práce ředitele školy </a:t>
            </a:r>
          </a:p>
          <a:p>
            <a:pPr fontAlgn="base"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pedagogická koncepce uchazeče</a:t>
            </a:r>
          </a:p>
          <a:p>
            <a:pPr fontAlgn="base"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vedení pedagogického sboru</a:t>
            </a:r>
          </a:p>
          <a:p>
            <a:pPr fontAlgn="base"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znalosti v oblasti trendů ve výchově a vzdělávání a schopnost koncepční práce v oblasti školství, výchovy a vzdělávání</a:t>
            </a:r>
          </a:p>
          <a:p>
            <a:pPr fontAlgn="base">
              <a:buFont typeface="Wingdings" panose="05000000000000000000" pitchFamily="2" charset="2"/>
              <a:buChar char="ü"/>
            </a:pPr>
            <a:endParaRPr lang="cs-CZ" sz="3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endParaRPr lang="cs-CZ" sz="3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endParaRPr lang="cs-CZ" sz="3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endParaRPr lang="cs-CZ" sz="3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9347199" y="4513048"/>
            <a:ext cx="2598057" cy="10664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00B050"/>
                </a:solidFill>
              </a:rPr>
              <a:t>zvýšené nároky </a:t>
            </a:r>
          </a:p>
          <a:p>
            <a:pPr algn="ctr"/>
            <a:r>
              <a:rPr lang="cs-CZ" b="1" dirty="0">
                <a:solidFill>
                  <a:srgbClr val="00B050"/>
                </a:solidFill>
              </a:rPr>
              <a:t>na členy a předsedu KK </a:t>
            </a:r>
          </a:p>
        </p:txBody>
      </p:sp>
      <p:sp>
        <p:nvSpPr>
          <p:cNvPr id="19" name="Volný tvar 18">
            <a:extLst>
              <a:ext uri="{FF2B5EF4-FFF2-40B4-BE49-F238E27FC236}">
                <a16:creationId xmlns:a16="http://schemas.microsoft.com/office/drawing/2014/main" id="{202D937E-3C0A-A449-A8F6-47E2DCFCD832}"/>
              </a:ext>
            </a:extLst>
          </p:cNvPr>
          <p:cNvSpPr/>
          <p:nvPr/>
        </p:nvSpPr>
        <p:spPr>
          <a:xfrm>
            <a:off x="11376552" y="5069788"/>
            <a:ext cx="724205" cy="774700"/>
          </a:xfrm>
          <a:custGeom>
            <a:avLst/>
            <a:gdLst>
              <a:gd name="connsiteX0" fmla="*/ 0 w 858927"/>
              <a:gd name="connsiteY0" fmla="*/ 296537 h 561547"/>
              <a:gd name="connsiteX1" fmla="*/ 167268 w 858927"/>
              <a:gd name="connsiteY1" fmla="*/ 553015 h 561547"/>
              <a:gd name="connsiteX2" fmla="*/ 836341 w 858927"/>
              <a:gd name="connsiteY2" fmla="*/ 17756 h 561547"/>
              <a:gd name="connsiteX3" fmla="*/ 713678 w 858927"/>
              <a:gd name="connsiteY3" fmla="*/ 118117 h 561547"/>
              <a:gd name="connsiteX4" fmla="*/ 713678 w 858927"/>
              <a:gd name="connsiteY4" fmla="*/ 118117 h 561547"/>
              <a:gd name="connsiteX5" fmla="*/ 613317 w 858927"/>
              <a:gd name="connsiteY5" fmla="*/ 218478 h 561547"/>
              <a:gd name="connsiteX6" fmla="*/ 613317 w 858927"/>
              <a:gd name="connsiteY6" fmla="*/ 218478 h 56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927" h="561547">
                <a:moveTo>
                  <a:pt x="0" y="296537"/>
                </a:moveTo>
                <a:cubicBezTo>
                  <a:pt x="13939" y="448007"/>
                  <a:pt x="27878" y="599478"/>
                  <a:pt x="167268" y="553015"/>
                </a:cubicBezTo>
                <a:cubicBezTo>
                  <a:pt x="306658" y="506552"/>
                  <a:pt x="745273" y="90239"/>
                  <a:pt x="836341" y="17756"/>
                </a:cubicBezTo>
                <a:cubicBezTo>
                  <a:pt x="927409" y="-54727"/>
                  <a:pt x="713678" y="118117"/>
                  <a:pt x="713678" y="118117"/>
                </a:cubicBezTo>
                <a:lnTo>
                  <a:pt x="713678" y="118117"/>
                </a:lnTo>
                <a:lnTo>
                  <a:pt x="613317" y="218478"/>
                </a:lnTo>
                <a:lnTo>
                  <a:pt x="613317" y="218478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4143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uiExpand="1" animBg="1"/>
      <p:bldP spid="40" grpId="0" animBg="1"/>
      <p:bldP spid="43" grpId="0" uiExpand="1" animBg="1"/>
      <p:bldP spid="45" grpId="0" uiExpand="1" animBg="1"/>
      <p:bldP spid="46" grpId="0" uiExpand="1" animBg="1"/>
      <p:bldP spid="47" grpId="0" uiExpand="1" animBg="1"/>
      <p:bldP spid="48" grpId="0" uiExpand="1" animBg="1"/>
      <p:bldP spid="49" grpId="0" uiExpand="1" animBg="1"/>
      <p:bldP spid="50" grpId="0" uiExpand="1" animBg="1"/>
      <p:bldP spid="21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auto">
          <a:xfrm>
            <a:off x="649288" y="1456124"/>
            <a:ext cx="10823242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konkurzní komisi </a:t>
            </a: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(předsedu a členy) 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jmenuje zřizovatel </a:t>
            </a: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(rada USC, starosta) (písemně, 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min 30 dnů před konkurzem</a:t>
            </a: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; člena komise lze odvolat a jmenovat jiného) </a:t>
            </a:r>
          </a:p>
        </p:txBody>
      </p:sp>
      <p:sp>
        <p:nvSpPr>
          <p:cNvPr id="19465" name="TextovéPole 3"/>
          <p:cNvSpPr txBox="1">
            <a:spLocks noChangeArrowheads="1"/>
          </p:cNvSpPr>
          <p:nvPr/>
        </p:nvSpPr>
        <p:spPr bwMode="auto">
          <a:xfrm>
            <a:off x="649288" y="689874"/>
            <a:ext cx="10504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+mn-lt"/>
              </a:rPr>
              <a:t>KONKURZNÍ KOMISE A  JEJÍ JMENOVÁNÍ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D33238E-2C46-3541-A383-30104C334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2305275"/>
            <a:ext cx="10704512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tajemník komise – </a:t>
            </a: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fyzická osoba</a:t>
            </a:r>
            <a:r>
              <a:rPr lang="cs-CZ" altLang="cs-CZ" sz="1800" u="sng" dirty="0">
                <a:solidFill>
                  <a:srgbClr val="002060"/>
                </a:solidFill>
                <a:latin typeface="+mn-lt"/>
              </a:rPr>
              <a:t> určená </a:t>
            </a: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zřizovatelem 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0CF220B-0199-8D49-9381-764A82D66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2967335"/>
            <a:ext cx="10717212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neurčí-li pedagogická rada nebo školská rada člena komise nejpozději do 30 dnů </a:t>
            </a:r>
            <a:r>
              <a:rPr lang="cs-CZ" altLang="cs-CZ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od předložení žádosti zřizovatele, nebo pokud určený člen odmítne funkci vykonávat, </a:t>
            </a:r>
            <a:r>
              <a:rPr lang="cs-CZ" altLang="cs-CZ" sz="18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jmenuje člena komise</a:t>
            </a:r>
            <a:r>
              <a:rPr lang="cs-CZ" altLang="cs-CZ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kterým je pedagogický pracovník příslušné právnické osoby vykonávající činnost školy nebo člen školské rady, </a:t>
            </a:r>
            <a:r>
              <a:rPr lang="cs-CZ" altLang="cs-CZ" sz="18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zřizovatel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7108156-854B-E14B-8225-63986B87A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4183393"/>
            <a:ext cx="10717212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přizvaní odborníci </a:t>
            </a: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(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zve zřizovatel nebo komise s jeho souhlasem</a:t>
            </a: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),  nejsou jmenováni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,</a:t>
            </a: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 mají 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hlas poradní</a:t>
            </a:r>
            <a:r>
              <a:rPr lang="cs-CZ" altLang="cs-CZ" sz="18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3470FF8-88ED-C347-8501-B4239B5AF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4801711"/>
            <a:ext cx="10717212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102870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může chybět člen za pedagogy (</a:t>
            </a: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nově zřizovaná škola, slučovaná nebo splynutá škola, nebo když se všichni hlásí do konkursu) 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nebo člen za školskou radu</a:t>
            </a: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 (je pouze u ZŠ, SŠ, VOŠ)</a:t>
            </a:r>
          </a:p>
        </p:txBody>
      </p:sp>
    </p:spTree>
    <p:extLst>
      <p:ext uri="{BB962C8B-B14F-4D97-AF65-F5344CB8AC3E}">
        <p14:creationId xmlns:p14="http://schemas.microsoft.com/office/powerpoint/2010/main" val="5488487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délník 2"/>
          <p:cNvSpPr>
            <a:spLocks noChangeArrowheads="1"/>
          </p:cNvSpPr>
          <p:nvPr/>
        </p:nvSpPr>
        <p:spPr bwMode="auto">
          <a:xfrm>
            <a:off x="429917" y="445244"/>
            <a:ext cx="11356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+mn-lt"/>
              </a:rPr>
              <a:t>KONKURZNÍ KOMISE</a:t>
            </a:r>
          </a:p>
        </p:txBody>
      </p:sp>
      <p:sp>
        <p:nvSpPr>
          <p:cNvPr id="2" name="Obdélník 1"/>
          <p:cNvSpPr>
            <a:spLocks noChangeArrowheads="1"/>
          </p:cNvSpPr>
          <p:nvPr/>
        </p:nvSpPr>
        <p:spPr bwMode="auto">
          <a:xfrm>
            <a:off x="680484" y="1064668"/>
            <a:ext cx="10855842" cy="646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b="1" dirty="0">
                <a:solidFill>
                  <a:srgbClr val="FF0000"/>
                </a:solidFill>
                <a:latin typeface="+mn-lt"/>
              </a:rPr>
              <a:t>Konkurzní komise má </a:t>
            </a:r>
            <a:r>
              <a:rPr lang="cs-CZ" altLang="cs-CZ" sz="1800" b="1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maximálně 8 členů  </a:t>
            </a:r>
            <a:r>
              <a:rPr lang="cs-CZ" altLang="cs-CZ" sz="1800" b="1" dirty="0">
                <a:solidFill>
                  <a:srgbClr val="FF0000"/>
                </a:solidFill>
                <a:latin typeface="+mn-lt"/>
              </a:rPr>
              <a:t>(v případě škol se školskou radou – ZŠ, SŠ, VOŠ)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(</a:t>
            </a:r>
            <a:r>
              <a:rPr lang="cs-CZ" altLang="cs-CZ" sz="1800" b="1" dirty="0">
                <a:solidFill>
                  <a:srgbClr val="FF0000"/>
                </a:solidFill>
                <a:latin typeface="+mn-lt"/>
              </a:rPr>
              <a:t>min. 5 </a:t>
            </a: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v případě neúčasti členů nebo v indikovaných případech)</a:t>
            </a: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680484" y="1929918"/>
            <a:ext cx="10855842" cy="369332"/>
          </a:xfrm>
          <a:prstGeom prst="rect">
            <a:avLst/>
          </a:prstGeom>
          <a:solidFill>
            <a:srgbClr val="CEFDC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FF0000"/>
                </a:solidFill>
                <a:latin typeface="+mn-lt"/>
              </a:rPr>
              <a:t>2 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členové </a:t>
            </a: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určení 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zřizovatelem</a:t>
            </a:r>
            <a:endParaRPr lang="cs-CZ" altLang="cs-CZ" sz="1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659221" y="3746292"/>
            <a:ext cx="10855842" cy="369332"/>
          </a:xfrm>
          <a:prstGeom prst="rect">
            <a:avLst/>
          </a:prstGeom>
          <a:solidFill>
            <a:srgbClr val="FCDE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FF0000"/>
                </a:solidFill>
                <a:latin typeface="+mn-lt"/>
              </a:rPr>
              <a:t>1</a:t>
            </a:r>
            <a:r>
              <a:rPr lang="cs-CZ" altLang="cs-CZ" sz="1800" b="1" dirty="0">
                <a:solidFill>
                  <a:srgbClr val="00679B"/>
                </a:solidFill>
                <a:latin typeface="+mn-lt"/>
              </a:rPr>
              <a:t> 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člen </a:t>
            </a: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určený 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krajským úřadem </a:t>
            </a: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659221" y="2907677"/>
            <a:ext cx="10855842" cy="646331"/>
          </a:xfrm>
          <a:prstGeom prst="rect">
            <a:avLst/>
          </a:prstGeom>
          <a:solidFill>
            <a:srgbClr val="CAFFE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cs-CZ" altLang="cs-CZ" sz="1800" b="1" dirty="0">
                <a:solidFill>
                  <a:srgbClr val="00679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odborníci v oblasti státní správy</a:t>
            </a:r>
            <a:r>
              <a:rPr lang="cs-CZ" altLang="cs-CZ" sz="1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, organizace a řízení ve školství podle druhu a typu příslušné školy nebo školského zařízení, </a:t>
            </a:r>
            <a:r>
              <a:rPr lang="cs-CZ" altLang="cs-CZ" sz="1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personalista</a:t>
            </a:r>
            <a:r>
              <a:rPr lang="cs-CZ" altLang="cs-CZ" sz="1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nebo </a:t>
            </a:r>
            <a:r>
              <a:rPr lang="cs-CZ" altLang="cs-CZ" sz="1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psycholog</a:t>
            </a:r>
            <a:r>
              <a:rPr lang="cs-CZ" altLang="cs-CZ" sz="1800" dirty="0">
                <a:latin typeface="+mn-lt"/>
                <a:cs typeface="Arial" panose="020B0604020202020204" pitchFamily="34" charset="0"/>
              </a:rPr>
              <a:t>, </a:t>
            </a:r>
            <a:r>
              <a:rPr lang="cs-CZ" altLang="cs-CZ" sz="1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určení Českou školní inspekcí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680484" y="4375185"/>
            <a:ext cx="10855842" cy="954088"/>
          </a:xfrm>
          <a:prstGeom prst="rect">
            <a:avLst/>
          </a:prstGeom>
          <a:solidFill>
            <a:srgbClr val="D0C4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FF0000"/>
                </a:solidFill>
                <a:latin typeface="+mn-lt"/>
              </a:rPr>
              <a:t>1</a:t>
            </a:r>
            <a:r>
              <a:rPr lang="cs-CZ" altLang="cs-CZ" sz="1800" b="1" dirty="0">
                <a:solidFill>
                  <a:srgbClr val="00679B"/>
                </a:solidFill>
                <a:latin typeface="+mn-lt"/>
              </a:rPr>
              <a:t> 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pedagogický pracovník </a:t>
            </a: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příslušné školy / školského zařízení 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(pokud nejsou pedagogičtí pracovníci, např. v ŠJ, je jmenován jiný zaměstnanec)</a:t>
            </a: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altLang="cs-CZ" sz="1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určený tajnou volbou pedagogické rady, v níž získá nadpoloviční většinu hlasů všech přítomných členů pedagogické rady</a:t>
            </a: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659221" y="2466424"/>
            <a:ext cx="10855842" cy="369332"/>
          </a:xfrm>
          <a:prstGeom prst="rect">
            <a:avLst/>
          </a:prstGeom>
          <a:solidFill>
            <a:srgbClr val="CAFFE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FF0000"/>
                </a:solidFill>
                <a:latin typeface="+mn-lt"/>
              </a:rPr>
              <a:t>1</a:t>
            </a:r>
            <a:r>
              <a:rPr lang="cs-CZ" altLang="cs-CZ" sz="1800" b="1" dirty="0">
                <a:solidFill>
                  <a:srgbClr val="00679B"/>
                </a:solidFill>
                <a:latin typeface="+mn-lt"/>
              </a:rPr>
              <a:t> 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školní inspektor </a:t>
            </a: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České školní inspekce </a:t>
            </a: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680485" y="5650476"/>
            <a:ext cx="10855842" cy="923330"/>
          </a:xfrm>
          <a:prstGeom prst="rect">
            <a:avLst/>
          </a:prstGeom>
          <a:solidFill>
            <a:srgbClr val="FFD8B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FF0000"/>
                </a:solidFill>
                <a:latin typeface="+mn-lt"/>
              </a:rPr>
              <a:t>1</a:t>
            </a:r>
            <a:r>
              <a:rPr lang="cs-CZ" altLang="cs-CZ" sz="1800" b="1" dirty="0">
                <a:solidFill>
                  <a:srgbClr val="00679B"/>
                </a:solidFill>
                <a:latin typeface="+mn-lt"/>
              </a:rPr>
              <a:t> 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člen školské rady (je-li zřízena) </a:t>
            </a:r>
            <a:r>
              <a:rPr lang="cs-CZ" altLang="cs-CZ" sz="1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zvolený zákonnými </a:t>
            </a:r>
            <a:r>
              <a:rPr lang="cs-CZ" altLang="cs-CZ" sz="1800" b="1" dirty="0">
                <a:solidFill>
                  <a:srgbClr val="0070C0"/>
                </a:solidFill>
                <a:highlight>
                  <a:srgbClr val="C0C0C0"/>
                </a:highlight>
                <a:latin typeface="+mn-lt"/>
                <a:cs typeface="Arial" panose="020B0604020202020204" pitchFamily="34" charset="0"/>
              </a:rPr>
              <a:t>zástupci nezletilých žáků a zletilými žáky </a:t>
            </a:r>
            <a:r>
              <a:rPr lang="cs-CZ" altLang="cs-CZ" sz="1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nebo studenty, určený volbou školské rady, je-li zřízena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;</a:t>
            </a:r>
            <a:r>
              <a:rPr lang="cs-CZ" altLang="cs-CZ" sz="1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pokud je za zákonné zástupce nezletilých žáků a zletilé žáky nebo studenty do ŠR zvolen jen 1 člen, považuje se za určeného tento člen</a:t>
            </a:r>
            <a:endParaRPr lang="cs-CZ" altLang="cs-CZ" sz="1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696895" y="5003863"/>
            <a:ext cx="1818168" cy="3231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cs-CZ" sz="1500" b="1" dirty="0">
                <a:solidFill>
                  <a:srgbClr val="002060"/>
                </a:solidFill>
              </a:rPr>
              <a:t>30 dnů na nominaci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9696895" y="6250641"/>
            <a:ext cx="1818168" cy="3231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cs-CZ" sz="1500" b="1" dirty="0">
                <a:solidFill>
                  <a:srgbClr val="002060"/>
                </a:solidFill>
              </a:rPr>
              <a:t>30 dnů na nominaci</a:t>
            </a:r>
          </a:p>
        </p:txBody>
      </p:sp>
      <p:sp>
        <p:nvSpPr>
          <p:cNvPr id="12" name="Volný tvar 11">
            <a:extLst>
              <a:ext uri="{FF2B5EF4-FFF2-40B4-BE49-F238E27FC236}">
                <a16:creationId xmlns:a16="http://schemas.microsoft.com/office/drawing/2014/main" id="{87E3BFD3-0142-AB42-B652-F2973942D6FD}"/>
              </a:ext>
            </a:extLst>
          </p:cNvPr>
          <p:cNvSpPr/>
          <p:nvPr/>
        </p:nvSpPr>
        <p:spPr>
          <a:xfrm>
            <a:off x="629108" y="1563690"/>
            <a:ext cx="724205" cy="774700"/>
          </a:xfrm>
          <a:custGeom>
            <a:avLst/>
            <a:gdLst>
              <a:gd name="connsiteX0" fmla="*/ 0 w 858927"/>
              <a:gd name="connsiteY0" fmla="*/ 296537 h 561547"/>
              <a:gd name="connsiteX1" fmla="*/ 167268 w 858927"/>
              <a:gd name="connsiteY1" fmla="*/ 553015 h 561547"/>
              <a:gd name="connsiteX2" fmla="*/ 836341 w 858927"/>
              <a:gd name="connsiteY2" fmla="*/ 17756 h 561547"/>
              <a:gd name="connsiteX3" fmla="*/ 713678 w 858927"/>
              <a:gd name="connsiteY3" fmla="*/ 118117 h 561547"/>
              <a:gd name="connsiteX4" fmla="*/ 713678 w 858927"/>
              <a:gd name="connsiteY4" fmla="*/ 118117 h 561547"/>
              <a:gd name="connsiteX5" fmla="*/ 613317 w 858927"/>
              <a:gd name="connsiteY5" fmla="*/ 218478 h 561547"/>
              <a:gd name="connsiteX6" fmla="*/ 613317 w 858927"/>
              <a:gd name="connsiteY6" fmla="*/ 218478 h 56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927" h="561547">
                <a:moveTo>
                  <a:pt x="0" y="296537"/>
                </a:moveTo>
                <a:cubicBezTo>
                  <a:pt x="13939" y="448007"/>
                  <a:pt x="27878" y="599478"/>
                  <a:pt x="167268" y="553015"/>
                </a:cubicBezTo>
                <a:cubicBezTo>
                  <a:pt x="306658" y="506552"/>
                  <a:pt x="745273" y="90239"/>
                  <a:pt x="836341" y="17756"/>
                </a:cubicBezTo>
                <a:cubicBezTo>
                  <a:pt x="927409" y="-54727"/>
                  <a:pt x="713678" y="118117"/>
                  <a:pt x="713678" y="118117"/>
                </a:cubicBezTo>
                <a:lnTo>
                  <a:pt x="713678" y="118117"/>
                </a:lnTo>
                <a:lnTo>
                  <a:pt x="613317" y="218478"/>
                </a:lnTo>
                <a:lnTo>
                  <a:pt x="613317" y="218478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1246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762000" y="1722461"/>
            <a:ext cx="10828336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následně konkurz </a:t>
            </a:r>
            <a:r>
              <a:rPr lang="cs-CZ" altLang="cs-CZ" sz="1800" b="1" u="sng" dirty="0">
                <a:solidFill>
                  <a:srgbClr val="FF0000"/>
                </a:solidFill>
                <a:latin typeface="+mn-lt"/>
              </a:rPr>
              <a:t>VYHLÁSÍ (= oznámí)  dle konkurzní vyhlášky</a:t>
            </a:r>
            <a:r>
              <a:rPr lang="cs-CZ" altLang="cs-CZ" sz="1800" b="1" dirty="0">
                <a:solidFill>
                  <a:srgbClr val="FF0000"/>
                </a:solidFill>
                <a:latin typeface="+mn-lt"/>
              </a:rPr>
              <a:t>  NA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altLang="cs-CZ" sz="1800" b="1" dirty="0">
                <a:solidFill>
                  <a:srgbClr val="FF0000"/>
                </a:solidFill>
                <a:latin typeface="+mn-lt"/>
              </a:rPr>
              <a:t>ÚŘEDNÍ DESCE </a:t>
            </a:r>
            <a:r>
              <a:rPr lang="cs-CZ" altLang="cs-CZ" sz="1800" b="1" u="sng" dirty="0">
                <a:solidFill>
                  <a:srgbClr val="002060"/>
                </a:solidFill>
                <a:latin typeface="+mn-lt"/>
              </a:rPr>
              <a:t>nebo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  jiným způsobem v místě obvyklým…..  </a:t>
            </a:r>
            <a:endParaRPr lang="cs-CZ" altLang="cs-CZ" sz="1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Obdélník 1"/>
          <p:cNvSpPr>
            <a:spLocks noChangeArrowheads="1"/>
          </p:cNvSpPr>
          <p:nvPr/>
        </p:nvSpPr>
        <p:spPr bwMode="auto">
          <a:xfrm>
            <a:off x="762000" y="1090237"/>
            <a:ext cx="10828336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Zřizovatel </a:t>
            </a: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(Rada ÚSC, starosta,…): </a:t>
            </a:r>
          </a:p>
          <a:p>
            <a:pPr marL="285750" indent="-285750" algn="just">
              <a:lnSpc>
                <a:spcPct val="10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přijme </a:t>
            </a:r>
            <a:r>
              <a:rPr lang="cs-CZ" altLang="cs-CZ" sz="1800" b="1" u="sng" dirty="0">
                <a:solidFill>
                  <a:srgbClr val="0070C0"/>
                </a:solidFill>
                <a:latin typeface="+mn-lt"/>
              </a:rPr>
              <a:t>ROZHODNUTÍ (usnesení) O VYHLÁŠENÍ</a:t>
            </a:r>
            <a:r>
              <a:rPr lang="cs-CZ" altLang="cs-CZ" sz="1800" b="1" dirty="0">
                <a:solidFill>
                  <a:srgbClr val="0070C0"/>
                </a:solidFill>
                <a:latin typeface="+mn-lt"/>
              </a:rPr>
              <a:t> konkurzu dle ŠZ</a:t>
            </a:r>
          </a:p>
        </p:txBody>
      </p:sp>
      <p:sp>
        <p:nvSpPr>
          <p:cNvPr id="23561" name="TextovéPole 4"/>
          <p:cNvSpPr txBox="1">
            <a:spLocks noChangeArrowheads="1"/>
          </p:cNvSpPr>
          <p:nvPr/>
        </p:nvSpPr>
        <p:spPr bwMode="auto">
          <a:xfrm>
            <a:off x="665161" y="595241"/>
            <a:ext cx="10925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+mn-lt"/>
              </a:rPr>
              <a:t>VYHLÁŠENÍ KONKURZNÍHO ŘÍZENÍ</a:t>
            </a:r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775576" y="3160483"/>
            <a:ext cx="10814759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cs-CZ" alt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a)  označení vedoucího pracovního místa a název a sídlo právnické osoby </a:t>
            </a:r>
            <a:r>
              <a:rPr lang="cs-CZ" altLang="cs-CZ" sz="1800" dirty="0">
                <a:solidFill>
                  <a:srgbClr val="002060"/>
                </a:solidFill>
                <a:cs typeface="Arial" panose="020B0604020202020204" pitchFamily="34" charset="0"/>
              </a:rPr>
              <a:t>vykonávající činnost školy</a:t>
            </a:r>
            <a:endParaRPr lang="cs-CZ" altLang="cs-CZ" sz="1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auto">
          <a:xfrm>
            <a:off x="3441364" y="2709917"/>
            <a:ext cx="5146990" cy="369332"/>
          </a:xfrm>
          <a:prstGeom prst="rect">
            <a:avLst/>
          </a:prstGeom>
          <a:solidFill>
            <a:srgbClr val="FFFFA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1800" b="1" dirty="0">
                <a:solidFill>
                  <a:srgbClr val="00679B"/>
                </a:solidFill>
                <a:latin typeface="+mn-lt"/>
              </a:rPr>
              <a:t>OZNÁMENÍ </a:t>
            </a:r>
            <a:r>
              <a:rPr lang="cs-CZ" altLang="cs-CZ" sz="1800" b="1" dirty="0">
                <a:solidFill>
                  <a:srgbClr val="FF0000"/>
                </a:solidFill>
                <a:latin typeface="+mn-lt"/>
              </a:rPr>
              <a:t>MUSÍ</a:t>
            </a:r>
            <a:r>
              <a:rPr lang="cs-CZ" altLang="cs-CZ" sz="1800" b="1" dirty="0">
                <a:solidFill>
                  <a:srgbClr val="00679B"/>
                </a:solidFill>
                <a:latin typeface="+mn-lt"/>
              </a:rPr>
              <a:t> OBSAHOVAT</a:t>
            </a:r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B058773E-A4B4-CB4C-A98F-037FBB032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999" y="3686274"/>
            <a:ext cx="10814759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cs-CZ" alt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b)  předpoklady pro výkon činnosti ředitele </a:t>
            </a:r>
            <a:r>
              <a:rPr lang="cs-CZ" altLang="cs-CZ" sz="1800" dirty="0">
                <a:solidFill>
                  <a:srgbClr val="002060"/>
                </a:solidFill>
                <a:cs typeface="Arial" panose="020B0604020202020204" pitchFamily="34" charset="0"/>
              </a:rPr>
              <a:t>podle zákona č. 563/2004 Sb.</a:t>
            </a:r>
            <a:endParaRPr lang="cs-CZ" altLang="cs-CZ" sz="1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885CA8D-966F-DE4D-88FB-585724703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576" y="4212065"/>
            <a:ext cx="10801182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cs-CZ" alt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c)  název a adresa zřizovatele, </a:t>
            </a:r>
            <a:r>
              <a:rPr lang="cs-CZ" altLang="cs-CZ" sz="1800" dirty="0">
                <a:solidFill>
                  <a:srgbClr val="002060"/>
                </a:solidFill>
                <a:cs typeface="Arial" panose="020B0604020202020204" pitchFamily="34" charset="0"/>
              </a:rPr>
              <a:t>na kterou se doručují přihlášky</a:t>
            </a:r>
            <a:endParaRPr lang="cs-CZ" altLang="cs-CZ" sz="1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1312EED4-2064-5C4E-93A5-AED24E37D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576" y="4752101"/>
            <a:ext cx="10801182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cs-CZ" alt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d)  obsahové náležitosti přihlášky a termín </a:t>
            </a:r>
            <a:r>
              <a:rPr lang="cs-CZ" altLang="cs-CZ" sz="1800" dirty="0">
                <a:solidFill>
                  <a:srgbClr val="002060"/>
                </a:solidFill>
                <a:cs typeface="Arial" panose="020B0604020202020204" pitchFamily="34" charset="0"/>
              </a:rPr>
              <a:t>jejího podání</a:t>
            </a:r>
            <a:endParaRPr lang="cs-CZ" altLang="cs-CZ" sz="1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C9ECD7AF-E678-F940-9B15-53398AA5E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575" y="5292137"/>
            <a:ext cx="10801181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cs-CZ" altLang="cs-CZ" sz="1800" b="1" dirty="0">
                <a:solidFill>
                  <a:srgbClr val="002060"/>
                </a:solidFill>
                <a:cs typeface="Calibri" panose="020F0502020204030204" pitchFamily="34" charset="0"/>
              </a:rPr>
              <a:t>e)  upozornění, že uchazeči </a:t>
            </a:r>
            <a:r>
              <a:rPr lang="cs-CZ" altLang="cs-CZ" sz="1800" b="1" dirty="0">
                <a:solidFill>
                  <a:srgbClr val="0070C0"/>
                </a:solidFill>
                <a:cs typeface="Calibri" panose="020F0502020204030204" pitchFamily="34" charset="0"/>
              </a:rPr>
              <a:t>mohou být hodnoceni i na základě jiného nástroje personálního výběru</a:t>
            </a:r>
            <a:r>
              <a:rPr lang="cs-CZ" altLang="cs-CZ" sz="1800" b="1" dirty="0">
                <a:solidFill>
                  <a:srgbClr val="002060"/>
                </a:solidFill>
                <a:cs typeface="Calibri" panose="020F0502020204030204" pitchFamily="34" charset="0"/>
              </a:rPr>
              <a:t>, než je řízený rozhovor</a:t>
            </a:r>
            <a:r>
              <a:rPr lang="cs-CZ" altLang="cs-CZ" sz="1800" dirty="0">
                <a:solidFill>
                  <a:srgbClr val="002060"/>
                </a:solidFill>
                <a:cs typeface="Calibri" panose="020F0502020204030204" pitchFamily="34" charset="0"/>
              </a:rPr>
              <a:t> podle § 5 odst. 1)</a:t>
            </a:r>
            <a:r>
              <a:rPr lang="cs-CZ" altLang="cs-CZ" sz="1800" b="1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cs-CZ" altLang="cs-CZ" sz="1800" dirty="0">
                <a:solidFill>
                  <a:srgbClr val="002060"/>
                </a:solidFill>
                <a:cs typeface="Calibri" panose="020F0502020204030204" pitchFamily="34" charset="0"/>
              </a:rPr>
              <a:t>(</a:t>
            </a:r>
            <a:r>
              <a:rPr lang="cs-CZ" altLang="cs-CZ" sz="1800" b="1" dirty="0">
                <a:solidFill>
                  <a:srgbClr val="002060"/>
                </a:solidFill>
                <a:cs typeface="Calibri" panose="020F0502020204030204" pitchFamily="34" charset="0"/>
              </a:rPr>
              <a:t>tzv. doplňkové hodnocení</a:t>
            </a:r>
            <a:r>
              <a:rPr lang="cs-CZ" altLang="cs-CZ" sz="1800" dirty="0">
                <a:solidFill>
                  <a:srgbClr val="002060"/>
                </a:solidFill>
                <a:cs typeface="Calibri" panose="020F0502020204030204" pitchFamily="34" charset="0"/>
              </a:rPr>
              <a:t>), pokud bude v konkurzu využit, a jeho rámcový popis</a:t>
            </a:r>
          </a:p>
        </p:txBody>
      </p:sp>
      <p:sp>
        <p:nvSpPr>
          <p:cNvPr id="18" name="Volný tvar 17">
            <a:extLst>
              <a:ext uri="{FF2B5EF4-FFF2-40B4-BE49-F238E27FC236}">
                <a16:creationId xmlns:a16="http://schemas.microsoft.com/office/drawing/2014/main" id="{FAE0960E-779B-FA4E-8A88-F9ADEABBEA0B}"/>
              </a:ext>
            </a:extLst>
          </p:cNvPr>
          <p:cNvSpPr/>
          <p:nvPr/>
        </p:nvSpPr>
        <p:spPr>
          <a:xfrm>
            <a:off x="601664" y="1602588"/>
            <a:ext cx="724205" cy="774700"/>
          </a:xfrm>
          <a:custGeom>
            <a:avLst/>
            <a:gdLst>
              <a:gd name="connsiteX0" fmla="*/ 0 w 858927"/>
              <a:gd name="connsiteY0" fmla="*/ 296537 h 561547"/>
              <a:gd name="connsiteX1" fmla="*/ 167268 w 858927"/>
              <a:gd name="connsiteY1" fmla="*/ 553015 h 561547"/>
              <a:gd name="connsiteX2" fmla="*/ 836341 w 858927"/>
              <a:gd name="connsiteY2" fmla="*/ 17756 h 561547"/>
              <a:gd name="connsiteX3" fmla="*/ 713678 w 858927"/>
              <a:gd name="connsiteY3" fmla="*/ 118117 h 561547"/>
              <a:gd name="connsiteX4" fmla="*/ 713678 w 858927"/>
              <a:gd name="connsiteY4" fmla="*/ 118117 h 561547"/>
              <a:gd name="connsiteX5" fmla="*/ 613317 w 858927"/>
              <a:gd name="connsiteY5" fmla="*/ 218478 h 561547"/>
              <a:gd name="connsiteX6" fmla="*/ 613317 w 858927"/>
              <a:gd name="connsiteY6" fmla="*/ 218478 h 56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927" h="561547">
                <a:moveTo>
                  <a:pt x="0" y="296537"/>
                </a:moveTo>
                <a:cubicBezTo>
                  <a:pt x="13939" y="448007"/>
                  <a:pt x="27878" y="599478"/>
                  <a:pt x="167268" y="553015"/>
                </a:cubicBezTo>
                <a:cubicBezTo>
                  <a:pt x="306658" y="506552"/>
                  <a:pt x="745273" y="90239"/>
                  <a:pt x="836341" y="17756"/>
                </a:cubicBezTo>
                <a:cubicBezTo>
                  <a:pt x="927409" y="-54727"/>
                  <a:pt x="713678" y="118117"/>
                  <a:pt x="713678" y="118117"/>
                </a:cubicBezTo>
                <a:lnTo>
                  <a:pt x="713678" y="118117"/>
                </a:lnTo>
                <a:lnTo>
                  <a:pt x="613317" y="218478"/>
                </a:lnTo>
                <a:lnTo>
                  <a:pt x="613317" y="218478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8628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1" grpId="0" animBg="1"/>
      <p:bldP spid="17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7024" y="478537"/>
            <a:ext cx="71824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 KOMPETENCÍ ZŘIZOVATELŮ (ÚSC) ze ŠZ (</a:t>
            </a:r>
            <a:r>
              <a:rPr lang="cs-CZ" sz="20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NENÍ </a:t>
            </a:r>
            <a:r>
              <a:rPr 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vyčerpávající)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118789"/>
              </p:ext>
            </p:extLst>
          </p:nvPr>
        </p:nvGraphicFramePr>
        <p:xfrm>
          <a:off x="839417" y="1312768"/>
          <a:ext cx="4752528" cy="486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8462">
                  <a:extLst>
                    <a:ext uri="{9D8B030D-6E8A-4147-A177-3AD203B41FA5}">
                      <a16:colId xmlns:a16="http://schemas.microsoft.com/office/drawing/2014/main" val="2535813134"/>
                    </a:ext>
                  </a:extLst>
                </a:gridCol>
                <a:gridCol w="594066">
                  <a:extLst>
                    <a:ext uri="{9D8B030D-6E8A-4147-A177-3AD203B41FA5}">
                      <a16:colId xmlns:a16="http://schemas.microsoft.com/office/drawing/2014/main" val="15518021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002060"/>
                          </a:solidFill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Dbá</a:t>
                      </a:r>
                      <a:r>
                        <a:rPr lang="cs-CZ" sz="1600" b="0" dirty="0">
                          <a:solidFill>
                            <a:srgbClr val="002060"/>
                          </a:solidFill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(o soulad rozvoje vzdělávání)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030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Dohodne</a:t>
                      </a:r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(zápis</a:t>
                      </a:r>
                      <a:r>
                        <a:rPr lang="cs-CZ" sz="16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do MŠ)</a:t>
                      </a:r>
                      <a:endParaRPr lang="cs-CZ" sz="16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886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002060"/>
                          </a:solidFill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Hodnotí</a:t>
                      </a:r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(školu)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274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Informuje</a:t>
                      </a:r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(ČŠI o vyřízení </a:t>
                      </a:r>
                      <a:r>
                        <a:rPr lang="cs-CZ" sz="1600" b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stíž</a:t>
                      </a:r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35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002060"/>
                          </a:solidFill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Jmenuje</a:t>
                      </a:r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(ředitele; 1/3 ŠR)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666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Kontroluje</a:t>
                      </a:r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(hospodaření,…)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241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002060"/>
                          </a:solidFill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Odvolává</a:t>
                      </a:r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(ředitele)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799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Poskytuje</a:t>
                      </a:r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(seznamy dětí k zápisu MŠ, ZŠ)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41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002060"/>
                          </a:solidFill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Povoluje</a:t>
                      </a:r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(výjimky z počtu žáků,…)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99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Projedná</a:t>
                      </a:r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(přerušení provozu MŠ, ŠD, volné dny, kurz základního vzdělání)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164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002060"/>
                          </a:solidFill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Přijímá</a:t>
                      </a:r>
                      <a:r>
                        <a:rPr lang="cs-CZ" sz="1600" b="0" dirty="0">
                          <a:solidFill>
                            <a:srgbClr val="002060"/>
                          </a:solidFill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(opatření  /ČŠI/)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253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Přispívá</a:t>
                      </a:r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(na další neinvestiční výdaje jinak hrazené ze SR)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306531"/>
                  </a:ext>
                </a:extLst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71468"/>
              </p:ext>
            </p:extLst>
          </p:nvPr>
        </p:nvGraphicFramePr>
        <p:xfrm>
          <a:off x="6096000" y="1267048"/>
          <a:ext cx="5256583" cy="491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1714847211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val="3213131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002060"/>
                          </a:solidFill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Rozhodne</a:t>
                      </a:r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(o dalším postupu při </a:t>
                      </a:r>
                      <a:r>
                        <a:rPr lang="cs-CZ" sz="1600" b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neschv</a:t>
                      </a:r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d. ŠR)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324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Schvaluje</a:t>
                      </a:r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(rozpočet, hospodaření,… PO, ŠPO)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124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002060"/>
                          </a:solidFill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Spolupracuje</a:t>
                      </a:r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(příprava </a:t>
                      </a:r>
                      <a:r>
                        <a:rPr lang="cs-CZ" sz="1600" b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řed</a:t>
                      </a:r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na krizové</a:t>
                      </a:r>
                      <a:r>
                        <a:rPr lang="cs-CZ" sz="16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řízení)</a:t>
                      </a:r>
                      <a:endParaRPr lang="cs-CZ" sz="16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92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Stanovuje</a:t>
                      </a:r>
                      <a:r>
                        <a:rPr lang="cs-CZ" sz="16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(počet čl. ŠR, škol. obvody, kritéria MŠ POUZE DLE § 34 odst. 8) ŠZ)</a:t>
                      </a:r>
                      <a:endParaRPr lang="cs-CZ" sz="16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843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002060"/>
                          </a:solidFill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Účastní se </a:t>
                      </a:r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(opakované projednání dok. ŠR)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477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Určí</a:t>
                      </a:r>
                      <a:r>
                        <a:rPr lang="cs-CZ" sz="1600" b="0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(MŠ</a:t>
                      </a:r>
                      <a:r>
                        <a:rPr lang="cs-CZ" sz="16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dle § 34 odst. 8) ŠZ)</a:t>
                      </a:r>
                      <a:endParaRPr lang="cs-CZ" sz="16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253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002060"/>
                          </a:solidFill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Vydává</a:t>
                      </a:r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(voleb. Řád ŠR, čest.</a:t>
                      </a:r>
                      <a:r>
                        <a:rPr lang="cs-CZ" sz="16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600" b="0" baseline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cs-CZ" sz="1600" b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rohl</a:t>
                      </a:r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do škol. rej.,  souhlas</a:t>
                      </a:r>
                      <a:r>
                        <a:rPr lang="cs-CZ" sz="16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600" b="0" baseline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sml</a:t>
                      </a:r>
                      <a:r>
                        <a:rPr lang="cs-CZ" sz="16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part. ESF; </a:t>
                      </a:r>
                      <a:r>
                        <a:rPr lang="cs-CZ" sz="1600" b="0" baseline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stip.ř</a:t>
                      </a:r>
                      <a:r>
                        <a:rPr lang="cs-CZ" sz="16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.; </a:t>
                      </a:r>
                      <a:r>
                        <a:rPr lang="cs-CZ" sz="1600" b="0" baseline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zprostř</a:t>
                      </a:r>
                      <a:r>
                        <a:rPr lang="cs-CZ" sz="16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.; škol. rej. </a:t>
                      </a:r>
                      <a:endParaRPr lang="cs-CZ" sz="16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579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Vykonává</a:t>
                      </a:r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(územní samosprávu ve školství)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94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002060"/>
                          </a:solidFill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Zajistí</a:t>
                      </a:r>
                      <a:r>
                        <a:rPr lang="cs-CZ" sz="16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(při výmazu </a:t>
                      </a:r>
                      <a:r>
                        <a:rPr lang="cs-CZ" sz="1600" b="0" baseline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šk</a:t>
                      </a:r>
                      <a:r>
                        <a:rPr lang="cs-CZ" sz="16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./oboru </a:t>
                      </a:r>
                      <a:r>
                        <a:rPr lang="cs-CZ" sz="1600" b="0" baseline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pokrač</a:t>
                      </a:r>
                      <a:r>
                        <a:rPr lang="cs-CZ" sz="16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cs-CZ" sz="1600" b="0" baseline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vzděl</a:t>
                      </a:r>
                      <a:r>
                        <a:rPr lang="cs-CZ" sz="16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.)</a:t>
                      </a:r>
                      <a:endParaRPr lang="cs-CZ" sz="16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55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Zajišťuje</a:t>
                      </a:r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(výdaje /provoz/, </a:t>
                      </a:r>
                      <a:r>
                        <a:rPr lang="cs-CZ" sz="1600" b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podm</a:t>
                      </a:r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pro </a:t>
                      </a:r>
                      <a:r>
                        <a:rPr lang="cs-CZ" sz="1600" b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vzděl</a:t>
                      </a:r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MŠ, ZŠ, SŠ,</a:t>
                      </a:r>
                      <a:r>
                        <a:rPr lang="cs-CZ" sz="16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VOŠ; </a:t>
                      </a:r>
                      <a:r>
                        <a:rPr lang="cs-CZ" sz="1600" b="0" baseline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vzděl</a:t>
                      </a:r>
                      <a:r>
                        <a:rPr lang="cs-CZ" sz="16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v </a:t>
                      </a:r>
                      <a:r>
                        <a:rPr lang="cs-CZ" sz="1600" b="0" baseline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jaz</a:t>
                      </a:r>
                      <a:r>
                        <a:rPr lang="cs-CZ" sz="16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národ.  </a:t>
                      </a:r>
                      <a:r>
                        <a:rPr lang="cs-CZ" sz="1600" b="0" baseline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menš</a:t>
                      </a:r>
                      <a:r>
                        <a:rPr lang="cs-CZ" sz="16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.)</a:t>
                      </a:r>
                      <a:endParaRPr lang="cs-CZ" sz="16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417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002060"/>
                          </a:solidFill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Zřizuje</a:t>
                      </a:r>
                      <a:r>
                        <a:rPr lang="cs-CZ" sz="1600" b="0" baseline="0" dirty="0">
                          <a:solidFill>
                            <a:srgbClr val="002060"/>
                          </a:solidFill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600" b="1" baseline="0" dirty="0">
                          <a:solidFill>
                            <a:srgbClr val="002060"/>
                          </a:solidFill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zrušuje </a:t>
                      </a:r>
                      <a:r>
                        <a:rPr lang="cs-CZ" sz="16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(přípravné třídy ZŠ;  právní subjekty PO nebo ŠPO - MŠ, ZŠ, SŠ, VOŠ, ….)</a:t>
                      </a:r>
                      <a:endParaRPr lang="cs-CZ" sz="16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802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6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délník 1"/>
          <p:cNvSpPr>
            <a:spLocks noChangeArrowheads="1"/>
          </p:cNvSpPr>
          <p:nvPr/>
        </p:nvSpPr>
        <p:spPr bwMode="auto">
          <a:xfrm>
            <a:off x="1872455" y="543710"/>
            <a:ext cx="840422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+mn-lt"/>
              </a:rPr>
              <a:t>ČINNOST KONKURZNÍ KOMISE</a:t>
            </a:r>
            <a:endParaRPr lang="cs-CZ" altLang="cs-CZ" sz="2000" dirty="0">
              <a:solidFill>
                <a:srgbClr val="002060"/>
              </a:solidFill>
              <a:latin typeface="+mn-lt"/>
            </a:endParaRPr>
          </a:p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endParaRPr lang="cs-CZ" altLang="cs-CZ" sz="5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715963" y="1182412"/>
            <a:ext cx="10717212" cy="3416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komise činnost zahájí ihned </a:t>
            </a: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po svém jmenování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, její jednání jsou neveřejná </a:t>
            </a: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/ lze požadovat mlčenlivost</a:t>
            </a: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715961" y="1696409"/>
            <a:ext cx="10717212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komise je 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schopna se usnášet</a:t>
            </a: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, pokud je </a:t>
            </a:r>
            <a:r>
              <a:rPr lang="cs-CZ" altLang="cs-CZ" sz="1800" b="1" u="sng" dirty="0">
                <a:solidFill>
                  <a:srgbClr val="0070C0"/>
                </a:solidFill>
                <a:latin typeface="+mn-lt"/>
              </a:rPr>
              <a:t>přítomno nejméně pět členů včetně předsedy </a:t>
            </a:r>
          </a:p>
        </p:txBody>
      </p:sp>
      <p:sp>
        <p:nvSpPr>
          <p:cNvPr id="3" name="Obdélník 2"/>
          <p:cNvSpPr>
            <a:spLocks noChangeArrowheads="1"/>
          </p:cNvSpPr>
          <p:nvPr/>
        </p:nvSpPr>
        <p:spPr bwMode="auto">
          <a:xfrm>
            <a:off x="715958" y="2289993"/>
            <a:ext cx="10717212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komise posoudí</a:t>
            </a:r>
            <a:r>
              <a:rPr lang="cs-CZ" altLang="cs-CZ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zda 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přihlášky</a:t>
            </a:r>
            <a:r>
              <a:rPr lang="cs-CZ" altLang="cs-CZ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splňují požadavky podle § 3 odst. 1 písm. b) a d), a 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usnese se, zda využije doplňkové hodnocení, </a:t>
            </a:r>
            <a:r>
              <a:rPr lang="cs-CZ" altLang="cs-CZ" sz="1800" b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pokud bylo v oznámení 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podle § 3 odst. 2 </a:t>
            </a:r>
            <a:r>
              <a:rPr lang="cs-CZ" altLang="cs-CZ" sz="1800" b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uvedeno</a:t>
            </a:r>
            <a:r>
              <a:rPr lang="cs-CZ" altLang="cs-CZ" sz="1800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2" name="Obdélník 5">
            <a:extLst>
              <a:ext uri="{FF2B5EF4-FFF2-40B4-BE49-F238E27FC236}">
                <a16:creationId xmlns:a16="http://schemas.microsoft.com/office/drawing/2014/main" id="{1ABFC68F-9A4F-0549-BB6F-12CEC0A9E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58" y="3333886"/>
            <a:ext cx="10717213" cy="10002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přihlášku podanou pozdě a přihlášku nesplňující požadavky </a:t>
            </a:r>
            <a:r>
              <a:rPr lang="cs-CZ" altLang="cs-CZ" sz="18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předseda komise vrátí uchazeči bez dalšího projednání a s uvedením důvodu vrácení    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SzTx/>
              <a:buNone/>
            </a:pPr>
            <a:endParaRPr lang="cs-CZ" altLang="cs-CZ" sz="5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tento uchazeč se konkurzního řízení dále neúčastní.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ECBED55-4C42-1A4F-88E8-04E491059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59" y="4731722"/>
            <a:ext cx="10717213" cy="84023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cs-CZ" altLang="cs-CZ" sz="1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pozvání uchazečů </a:t>
            </a:r>
            <a:r>
              <a:rPr lang="cs-CZ" altLang="cs-CZ" sz="1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(min 14 dnů před konkurzem) 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ke konkurzu se všemi požadavky na uchazeče a podmínkách konkurzu – </a:t>
            </a:r>
            <a:r>
              <a:rPr lang="cs-CZ" altLang="cs-CZ" sz="1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doporučeně </a:t>
            </a:r>
            <a:r>
              <a:rPr lang="cs-CZ" altLang="cs-CZ" sz="1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na dodejku </a:t>
            </a:r>
            <a:r>
              <a:rPr lang="cs-CZ" altLang="cs-CZ" sz="1800" u="sng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nebo</a:t>
            </a:r>
            <a:r>
              <a:rPr lang="cs-CZ" altLang="cs-CZ" sz="1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do datové schránky </a:t>
            </a:r>
            <a:r>
              <a:rPr lang="cs-CZ" altLang="cs-CZ" sz="1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(pokud ji uchazeč uvedl v přihlášce)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cs-CZ" altLang="cs-CZ" sz="1800" u="sng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nebo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na adresu elektronické pošty </a:t>
            </a:r>
            <a:r>
              <a:rPr lang="cs-CZ" altLang="cs-CZ" sz="1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(pokud ji uchazeč uvedl v přihlášce)</a:t>
            </a:r>
            <a:endParaRPr lang="cs-CZ" altLang="cs-CZ" sz="5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9540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746830" y="1117802"/>
            <a:ext cx="10807700" cy="7294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102870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0070C0"/>
                </a:solidFill>
                <a:latin typeface="+mn-lt"/>
              </a:rPr>
              <a:t>Řízený rozhovor v trvání 15 - 60 min.</a:t>
            </a:r>
          </a:p>
          <a:p>
            <a:pPr marL="0" indent="0" eaLnBrk="1" hangingPunct="1">
              <a:spcBef>
                <a:spcPct val="0"/>
              </a:spcBef>
              <a:buClr>
                <a:schemeClr val="tx1"/>
              </a:buClr>
              <a:buSzTx/>
              <a:buNone/>
            </a:pPr>
            <a:endParaRPr lang="cs-CZ" altLang="cs-CZ" sz="500" b="1" u="sng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1800" b="1" u="sng" dirty="0">
                <a:solidFill>
                  <a:srgbClr val="FF0000"/>
                </a:solidFill>
              </a:rPr>
              <a:t>OBSAH ROZHOVORU DEFINOVÁN VYHLÁŠKOU </a:t>
            </a:r>
          </a:p>
          <a:p>
            <a:pPr marL="0" indent="0">
              <a:spcBef>
                <a:spcPct val="0"/>
              </a:spcBef>
              <a:buClr>
                <a:schemeClr val="tx1"/>
              </a:buClr>
              <a:buSzTx/>
              <a:buNone/>
            </a:pPr>
            <a:endParaRPr lang="cs-CZ" altLang="cs-CZ" sz="500" b="1" u="sng" dirty="0">
              <a:solidFill>
                <a:srgbClr val="FF0000"/>
              </a:solidFill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746830" y="2185518"/>
            <a:ext cx="10807700" cy="3416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1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1" dirty="0">
                <a:solidFill>
                  <a:srgbClr val="002060"/>
                </a:solidFill>
                <a:highlight>
                  <a:srgbClr val="FFFF00"/>
                </a:highlight>
                <a:latin typeface="+mn-lt"/>
              </a:rPr>
              <a:t>HLASOVÁNÍ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 komise </a:t>
            </a:r>
            <a:r>
              <a:rPr lang="cs-CZ" altLang="cs-CZ" sz="1800" b="1" dirty="0">
                <a:solidFill>
                  <a:srgbClr val="002060"/>
                </a:solidFill>
                <a:highlight>
                  <a:srgbClr val="FFFF00"/>
                </a:highlight>
                <a:latin typeface="+mn-lt"/>
              </a:rPr>
              <a:t>O VHODNOSTI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 UCHAZEČE</a:t>
            </a:r>
            <a:endParaRPr lang="cs-CZ" altLang="cs-CZ" sz="1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746830" y="2809891"/>
            <a:ext cx="10807700" cy="66018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1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nadpoloviční počet hlasů </a:t>
            </a: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přítomných členů komise 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= vhodný uchazeč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None/>
              <a:defRPr/>
            </a:pPr>
            <a:endParaRPr lang="cs-CZ" altLang="cs-CZ" sz="5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pokud je </a:t>
            </a:r>
            <a:r>
              <a:rPr lang="cs-CZ" altLang="cs-CZ" sz="1800" b="1" dirty="0">
                <a:solidFill>
                  <a:srgbClr val="0070C0"/>
                </a:solidFill>
                <a:latin typeface="+mn-lt"/>
              </a:rPr>
              <a:t>nerozhodný počet hlasů – </a:t>
            </a:r>
            <a:r>
              <a:rPr lang="cs-CZ" altLang="cs-CZ" sz="1800" b="1" u="sng" dirty="0">
                <a:solidFill>
                  <a:srgbClr val="0070C0"/>
                </a:solidFill>
                <a:latin typeface="+mn-lt"/>
              </a:rPr>
              <a:t>rozhoduje hlas předsedy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AD875B69-5705-B442-9C0D-9F20B838B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830" y="4359642"/>
            <a:ext cx="10807700" cy="172662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2001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pokud vhodní dva nebo více uchazečů, stanoví každý člen komise své pořadí </a:t>
            </a: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od nejvhodnějšího po nejméně vhodného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endParaRPr lang="cs-CZ" altLang="cs-CZ" sz="5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0070C0"/>
                </a:solidFill>
                <a:latin typeface="+mn-lt"/>
              </a:rPr>
              <a:t>CELKOVÉ POŘADÍ – PRVNÍ BUDE UCHAZEČ S NEJNIŽŠÍM SOUČTEM UMÍSTĚNÍ</a:t>
            </a:r>
          </a:p>
          <a:p>
            <a:pPr marL="0" indent="0" eaLnBrk="1" hangingPunct="1">
              <a:spcBef>
                <a:spcPct val="0"/>
              </a:spcBef>
              <a:buClr>
                <a:schemeClr val="tx1"/>
              </a:buClr>
              <a:buSzTx/>
              <a:buNone/>
            </a:pPr>
            <a:endParaRPr lang="cs-CZ" altLang="cs-CZ" sz="500" b="1" dirty="0">
              <a:solidFill>
                <a:srgbClr val="002060"/>
              </a:solidFill>
              <a:latin typeface="+mn-lt"/>
            </a:endParaRP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jedno nejlepší a jedno nejhorší umístění se nezapočítává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rovnost nejnižšího součtu – první ten, kdo má více prvních míst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0070C0"/>
                </a:solidFill>
                <a:latin typeface="+mn-lt"/>
              </a:rPr>
              <a:t>stejné hodnocení dva a více uchazečů – </a:t>
            </a:r>
            <a:r>
              <a:rPr lang="cs-CZ" altLang="cs-CZ" sz="1800" b="1" u="sng" dirty="0">
                <a:solidFill>
                  <a:srgbClr val="0070C0"/>
                </a:solidFill>
                <a:latin typeface="+mn-lt"/>
              </a:rPr>
              <a:t>rozhoduje umístění u předsedy komise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07F365A6-D45E-7942-9F5D-19C458FB1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830" y="3752813"/>
            <a:ext cx="10807700" cy="3416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1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1" dirty="0">
                <a:solidFill>
                  <a:srgbClr val="002060"/>
                </a:solidFill>
                <a:highlight>
                  <a:srgbClr val="FFFF00"/>
                </a:highlight>
                <a:latin typeface="+mn-lt"/>
              </a:rPr>
              <a:t>HLASOVÁNÍ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 komise </a:t>
            </a:r>
            <a:r>
              <a:rPr lang="cs-CZ" altLang="cs-CZ" sz="1800" b="1" dirty="0">
                <a:solidFill>
                  <a:srgbClr val="002060"/>
                </a:solidFill>
                <a:highlight>
                  <a:srgbClr val="FFFF00"/>
                </a:highlight>
                <a:latin typeface="+mn-lt"/>
              </a:rPr>
              <a:t>O POŘADÍ  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UCHAZEČŮ</a:t>
            </a:r>
            <a:endParaRPr lang="cs-CZ" altLang="cs-CZ" sz="1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Volný tvar 6">
            <a:extLst>
              <a:ext uri="{FF2B5EF4-FFF2-40B4-BE49-F238E27FC236}">
                <a16:creationId xmlns:a16="http://schemas.microsoft.com/office/drawing/2014/main" id="{9CAA0CFD-1392-1549-BEC4-C6780AD51D86}"/>
              </a:ext>
            </a:extLst>
          </p:cNvPr>
          <p:cNvSpPr/>
          <p:nvPr/>
        </p:nvSpPr>
        <p:spPr>
          <a:xfrm>
            <a:off x="7813340" y="2695372"/>
            <a:ext cx="724205" cy="774700"/>
          </a:xfrm>
          <a:custGeom>
            <a:avLst/>
            <a:gdLst>
              <a:gd name="connsiteX0" fmla="*/ 0 w 858927"/>
              <a:gd name="connsiteY0" fmla="*/ 296537 h 561547"/>
              <a:gd name="connsiteX1" fmla="*/ 167268 w 858927"/>
              <a:gd name="connsiteY1" fmla="*/ 553015 h 561547"/>
              <a:gd name="connsiteX2" fmla="*/ 836341 w 858927"/>
              <a:gd name="connsiteY2" fmla="*/ 17756 h 561547"/>
              <a:gd name="connsiteX3" fmla="*/ 713678 w 858927"/>
              <a:gd name="connsiteY3" fmla="*/ 118117 h 561547"/>
              <a:gd name="connsiteX4" fmla="*/ 713678 w 858927"/>
              <a:gd name="connsiteY4" fmla="*/ 118117 h 561547"/>
              <a:gd name="connsiteX5" fmla="*/ 613317 w 858927"/>
              <a:gd name="connsiteY5" fmla="*/ 218478 h 561547"/>
              <a:gd name="connsiteX6" fmla="*/ 613317 w 858927"/>
              <a:gd name="connsiteY6" fmla="*/ 218478 h 56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927" h="561547">
                <a:moveTo>
                  <a:pt x="0" y="296537"/>
                </a:moveTo>
                <a:cubicBezTo>
                  <a:pt x="13939" y="448007"/>
                  <a:pt x="27878" y="599478"/>
                  <a:pt x="167268" y="553015"/>
                </a:cubicBezTo>
                <a:cubicBezTo>
                  <a:pt x="306658" y="506552"/>
                  <a:pt x="745273" y="90239"/>
                  <a:pt x="836341" y="17756"/>
                </a:cubicBezTo>
                <a:cubicBezTo>
                  <a:pt x="927409" y="-54727"/>
                  <a:pt x="713678" y="118117"/>
                  <a:pt x="713678" y="118117"/>
                </a:cubicBezTo>
                <a:lnTo>
                  <a:pt x="713678" y="118117"/>
                </a:lnTo>
                <a:lnTo>
                  <a:pt x="613317" y="218478"/>
                </a:lnTo>
                <a:lnTo>
                  <a:pt x="613317" y="218478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>
            <a:extLst>
              <a:ext uri="{FF2B5EF4-FFF2-40B4-BE49-F238E27FC236}">
                <a16:creationId xmlns:a16="http://schemas.microsoft.com/office/drawing/2014/main" id="{FA27DC87-4AD3-F045-B4A1-EC8A40511633}"/>
              </a:ext>
            </a:extLst>
          </p:cNvPr>
          <p:cNvSpPr/>
          <p:nvPr/>
        </p:nvSpPr>
        <p:spPr>
          <a:xfrm>
            <a:off x="9052204" y="5740198"/>
            <a:ext cx="724205" cy="774700"/>
          </a:xfrm>
          <a:custGeom>
            <a:avLst/>
            <a:gdLst>
              <a:gd name="connsiteX0" fmla="*/ 0 w 858927"/>
              <a:gd name="connsiteY0" fmla="*/ 296537 h 561547"/>
              <a:gd name="connsiteX1" fmla="*/ 167268 w 858927"/>
              <a:gd name="connsiteY1" fmla="*/ 553015 h 561547"/>
              <a:gd name="connsiteX2" fmla="*/ 836341 w 858927"/>
              <a:gd name="connsiteY2" fmla="*/ 17756 h 561547"/>
              <a:gd name="connsiteX3" fmla="*/ 713678 w 858927"/>
              <a:gd name="connsiteY3" fmla="*/ 118117 h 561547"/>
              <a:gd name="connsiteX4" fmla="*/ 713678 w 858927"/>
              <a:gd name="connsiteY4" fmla="*/ 118117 h 561547"/>
              <a:gd name="connsiteX5" fmla="*/ 613317 w 858927"/>
              <a:gd name="connsiteY5" fmla="*/ 218478 h 561547"/>
              <a:gd name="connsiteX6" fmla="*/ 613317 w 858927"/>
              <a:gd name="connsiteY6" fmla="*/ 218478 h 56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927" h="561547">
                <a:moveTo>
                  <a:pt x="0" y="296537"/>
                </a:moveTo>
                <a:cubicBezTo>
                  <a:pt x="13939" y="448007"/>
                  <a:pt x="27878" y="599478"/>
                  <a:pt x="167268" y="553015"/>
                </a:cubicBezTo>
                <a:cubicBezTo>
                  <a:pt x="306658" y="506552"/>
                  <a:pt x="745273" y="90239"/>
                  <a:pt x="836341" y="17756"/>
                </a:cubicBezTo>
                <a:cubicBezTo>
                  <a:pt x="927409" y="-54727"/>
                  <a:pt x="713678" y="118117"/>
                  <a:pt x="713678" y="118117"/>
                </a:cubicBezTo>
                <a:lnTo>
                  <a:pt x="713678" y="118117"/>
                </a:lnTo>
                <a:lnTo>
                  <a:pt x="613317" y="218478"/>
                </a:lnTo>
                <a:lnTo>
                  <a:pt x="613317" y="218478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7156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8" grpId="0" animBg="1"/>
      <p:bldP spid="19" grpId="0" animBg="1"/>
      <p:bldP spid="7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ulk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242438"/>
              </p:ext>
            </p:extLst>
          </p:nvPr>
        </p:nvGraphicFramePr>
        <p:xfrm>
          <a:off x="576084" y="834647"/>
          <a:ext cx="10344328" cy="5430005"/>
        </p:xfrm>
        <a:graphic>
          <a:graphicData uri="http://schemas.openxmlformats.org/drawingml/2006/table">
            <a:tbl>
              <a:tblPr/>
              <a:tblGrid>
                <a:gridCol w="1865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28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4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7031">
                  <a:extLst>
                    <a:ext uri="{9D8B030D-6E8A-4147-A177-3AD203B41FA5}">
                      <a16:colId xmlns:a16="http://schemas.microsoft.com/office/drawing/2014/main" val="4116390795"/>
                    </a:ext>
                  </a:extLst>
                </a:gridCol>
                <a:gridCol w="8723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19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31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11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17048"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TABULKA  PRO URČENÍ KONEČNÉHO  POŘADÍ VHODNÝCH UCHAZEČŮ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91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Abecední seznam vhodných uchazečů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Jména členů konkursní komise  (jméno a příjmení)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Celkový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SOUČET UMÍSTĚNÍ</a:t>
                      </a:r>
                    </a:p>
                  </a:txBody>
                  <a:tcPr marL="41906" marR="419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F36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Celkové 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POŘADÍ</a:t>
                      </a:r>
                    </a:p>
                  </a:txBody>
                  <a:tcPr marL="41906" marR="419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959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Člen za zřizovatele předseda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Člen za zřizovatele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ČŠI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Odborník vybraný ČŠI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Odborník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vybraný ČŠI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KU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A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Člen za pedagog.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prac</a:t>
                      </a: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Člen za ŠR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9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3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ČERNÝ Václav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F3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MALÁ Marie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F3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8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NOVÁK Josef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F3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5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Datum: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Podpis předsedy konkursní komise:</a:t>
                      </a:r>
                    </a:p>
                  </a:txBody>
                  <a:tcPr marL="41906" marR="419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9377363" y="3590131"/>
            <a:ext cx="57626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12</a:t>
            </a:r>
          </a:p>
        </p:txBody>
      </p:sp>
      <p:sp>
        <p:nvSpPr>
          <p:cNvPr id="29" name="TextovéPole 28"/>
          <p:cNvSpPr txBox="1">
            <a:spLocks noChangeArrowheads="1"/>
          </p:cNvSpPr>
          <p:nvPr/>
        </p:nvSpPr>
        <p:spPr bwMode="auto">
          <a:xfrm>
            <a:off x="9377363" y="4249738"/>
            <a:ext cx="576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14</a:t>
            </a:r>
          </a:p>
        </p:txBody>
      </p:sp>
      <p:sp>
        <p:nvSpPr>
          <p:cNvPr id="30" name="TextovéPole 29"/>
          <p:cNvSpPr txBox="1">
            <a:spLocks noChangeArrowheads="1"/>
          </p:cNvSpPr>
          <p:nvPr/>
        </p:nvSpPr>
        <p:spPr bwMode="auto">
          <a:xfrm>
            <a:off x="9405935" y="4993670"/>
            <a:ext cx="576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10</a:t>
            </a:r>
          </a:p>
        </p:txBody>
      </p:sp>
      <p:sp>
        <p:nvSpPr>
          <p:cNvPr id="31" name="TextovéPole 30"/>
          <p:cNvSpPr txBox="1">
            <a:spLocks noChangeArrowheads="1"/>
          </p:cNvSpPr>
          <p:nvPr/>
        </p:nvSpPr>
        <p:spPr bwMode="auto">
          <a:xfrm>
            <a:off x="10149680" y="4249738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3</a:t>
            </a:r>
          </a:p>
        </p:txBody>
      </p: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10149681" y="3590131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2</a:t>
            </a:r>
          </a:p>
        </p:txBody>
      </p:sp>
      <p:sp>
        <p:nvSpPr>
          <p:cNvPr id="33" name="TextovéPole 32"/>
          <p:cNvSpPr txBox="1">
            <a:spLocks noChangeArrowheads="1"/>
          </p:cNvSpPr>
          <p:nvPr/>
        </p:nvSpPr>
        <p:spPr bwMode="auto">
          <a:xfrm>
            <a:off x="10163967" y="4962713"/>
            <a:ext cx="574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latin typeface="+mn-lt"/>
              </a:rPr>
              <a:t>1</a:t>
            </a:r>
          </a:p>
        </p:txBody>
      </p:sp>
      <p:sp>
        <p:nvSpPr>
          <p:cNvPr id="20" name="Kříž 19"/>
          <p:cNvSpPr/>
          <p:nvPr/>
        </p:nvSpPr>
        <p:spPr>
          <a:xfrm rot="2629595">
            <a:off x="4237256" y="3256646"/>
            <a:ext cx="892175" cy="901700"/>
          </a:xfrm>
          <a:prstGeom prst="plus">
            <a:avLst>
              <a:gd name="adj" fmla="val 50000"/>
            </a:avLst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Prstenec 5"/>
          <p:cNvSpPr/>
          <p:nvPr/>
        </p:nvSpPr>
        <p:spPr>
          <a:xfrm>
            <a:off x="576085" y="4776788"/>
            <a:ext cx="1875016" cy="760412"/>
          </a:xfrm>
          <a:prstGeom prst="donut">
            <a:avLst>
              <a:gd name="adj" fmla="val 440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Kříž 15"/>
          <p:cNvSpPr/>
          <p:nvPr/>
        </p:nvSpPr>
        <p:spPr>
          <a:xfrm rot="2629595">
            <a:off x="2454409" y="3257173"/>
            <a:ext cx="892175" cy="901700"/>
          </a:xfrm>
          <a:prstGeom prst="plus">
            <a:avLst>
              <a:gd name="adj" fmla="val 50000"/>
            </a:avLst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Kříž 20"/>
          <p:cNvSpPr/>
          <p:nvPr/>
        </p:nvSpPr>
        <p:spPr>
          <a:xfrm rot="2629595">
            <a:off x="5113520" y="3920978"/>
            <a:ext cx="892175" cy="901700"/>
          </a:xfrm>
          <a:prstGeom prst="plus">
            <a:avLst>
              <a:gd name="adj" fmla="val 50000"/>
            </a:avLst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" name="Kříž 21"/>
          <p:cNvSpPr/>
          <p:nvPr/>
        </p:nvSpPr>
        <p:spPr>
          <a:xfrm rot="2629595">
            <a:off x="3316070" y="3973472"/>
            <a:ext cx="892175" cy="901700"/>
          </a:xfrm>
          <a:prstGeom prst="plus">
            <a:avLst>
              <a:gd name="adj" fmla="val 50000"/>
            </a:avLst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5" name="Kříž 24"/>
          <p:cNvSpPr/>
          <p:nvPr/>
        </p:nvSpPr>
        <p:spPr>
          <a:xfrm rot="2629595">
            <a:off x="4211857" y="4717444"/>
            <a:ext cx="892175" cy="901700"/>
          </a:xfrm>
          <a:prstGeom prst="plus">
            <a:avLst>
              <a:gd name="adj" fmla="val 50000"/>
            </a:avLst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" name="Kříž 25"/>
          <p:cNvSpPr/>
          <p:nvPr/>
        </p:nvSpPr>
        <p:spPr>
          <a:xfrm rot="2629595">
            <a:off x="2452688" y="4700588"/>
            <a:ext cx="892175" cy="901700"/>
          </a:xfrm>
          <a:prstGeom prst="plus">
            <a:avLst>
              <a:gd name="adj" fmla="val 50000"/>
            </a:avLst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5032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  <p:bldP spid="31" grpId="0"/>
      <p:bldP spid="32" grpId="0"/>
      <p:bldP spid="33" grpId="0"/>
      <p:bldP spid="20" grpId="0" animBg="1"/>
      <p:bldP spid="16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spLocks noChangeArrowheads="1"/>
          </p:cNvSpPr>
          <p:nvPr/>
        </p:nvSpPr>
        <p:spPr bwMode="auto">
          <a:xfrm>
            <a:off x="761999" y="3253725"/>
            <a:ext cx="10693400" cy="3416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Zápis o průběhu konkurzního řízení</a:t>
            </a:r>
            <a:endParaRPr lang="cs-CZ" altLang="cs-CZ" sz="1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62000" y="1159099"/>
            <a:ext cx="10693400" cy="15465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Výsledné pořadí předseda komise za přítomnosti členů komise sděluje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ústně</a:t>
            </a:r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přítomným uchazečům bez zbytečného odkladu po vyhodnocení konkurzu 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cs-CZ" altLang="cs-CZ" sz="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písemně</a:t>
            </a:r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7 dnů (dodejka  nebo datová schránka  nebo adresa elektronické pošty  (způsobem dle  § 4 odst. 5 vyhlášky)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defRPr/>
            </a:pPr>
            <a:endParaRPr lang="cs-CZ" altLang="cs-CZ" sz="5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VÝSLEDNÉ POŘADÍ MÁ PRO ZŘIZOVATELE POUZE DOPORUČUJÍCÍ CHARAKTER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761999" y="3963063"/>
            <a:ext cx="10693400" cy="3416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Tajemník komise </a:t>
            </a:r>
            <a:r>
              <a:rPr lang="cs-CZ" altLang="cs-CZ" sz="1800" b="1" dirty="0">
                <a:solidFill>
                  <a:srgbClr val="0070C0"/>
                </a:solidFill>
                <a:latin typeface="+mn-lt"/>
              </a:rPr>
              <a:t>předá zápis 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bez zbytečného odkladu </a:t>
            </a:r>
            <a:r>
              <a:rPr lang="cs-CZ" altLang="cs-CZ" sz="1800" b="1" dirty="0">
                <a:solidFill>
                  <a:srgbClr val="0070C0"/>
                </a:solidFill>
                <a:latin typeface="+mn-lt"/>
              </a:rPr>
              <a:t>zřizovateli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 = </a:t>
            </a:r>
            <a:r>
              <a:rPr lang="cs-CZ" altLang="cs-CZ" sz="1800" b="1" dirty="0">
                <a:solidFill>
                  <a:srgbClr val="0070C0"/>
                </a:solidFill>
                <a:latin typeface="+mn-lt"/>
              </a:rPr>
              <a:t>ukončení konkurzního řízení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.</a:t>
            </a:r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761999" y="4898814"/>
            <a:ext cx="10692064" cy="5909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Pozn.:</a:t>
            </a:r>
          </a:p>
          <a:p>
            <a:pPr marL="285750" indent="-285750"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0070C0"/>
                </a:solidFill>
                <a:latin typeface="+mn-lt"/>
              </a:rPr>
              <a:t>zřizovatel může jmenovat kohokoliv, 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kdo prošel konkurzním řízením</a:t>
            </a:r>
            <a:endParaRPr lang="cs-CZ" altLang="cs-CZ" sz="1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761999" y="5488296"/>
            <a:ext cx="10692064" cy="341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0070C0"/>
                </a:solidFill>
                <a:latin typeface="+mn-lt"/>
              </a:rPr>
              <a:t>zřizovatel nemusí jmenovat nikoho 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z doporučených uchazečů a vzít tak pouze výsledek konkurzu na vědomí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761999" y="5831924"/>
            <a:ext cx="10692064" cy="341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0070C0"/>
                </a:solidFill>
                <a:latin typeface="+mn-lt"/>
              </a:rPr>
              <a:t>zřizovatel může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, má-li pro to vážné důvody, </a:t>
            </a:r>
            <a:r>
              <a:rPr lang="cs-CZ" altLang="cs-CZ" sz="1800" b="1" dirty="0">
                <a:solidFill>
                  <a:srgbClr val="0070C0"/>
                </a:solidFill>
                <a:latin typeface="+mn-lt"/>
              </a:rPr>
              <a:t>konkurzní řízení kdykoliv zrušit 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a</a:t>
            </a:r>
            <a:r>
              <a:rPr lang="cs-CZ" altLang="cs-CZ" sz="1800" b="1" dirty="0">
                <a:solidFill>
                  <a:srgbClr val="0070C0"/>
                </a:solidFill>
                <a:latin typeface="+mn-lt"/>
              </a:rPr>
              <a:t> vyhlásit konkurzní řízení nové</a:t>
            </a:r>
            <a:endParaRPr lang="cs-CZ" altLang="cs-CZ" sz="1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Volný tvar 8">
            <a:extLst>
              <a:ext uri="{FF2B5EF4-FFF2-40B4-BE49-F238E27FC236}">
                <a16:creationId xmlns:a16="http://schemas.microsoft.com/office/drawing/2014/main" id="{3FCE5A58-8206-3C42-AFE5-F98D95E9B9C6}"/>
              </a:ext>
            </a:extLst>
          </p:cNvPr>
          <p:cNvSpPr/>
          <p:nvPr/>
        </p:nvSpPr>
        <p:spPr>
          <a:xfrm>
            <a:off x="8712991" y="2303603"/>
            <a:ext cx="724205" cy="774700"/>
          </a:xfrm>
          <a:custGeom>
            <a:avLst/>
            <a:gdLst>
              <a:gd name="connsiteX0" fmla="*/ 0 w 858927"/>
              <a:gd name="connsiteY0" fmla="*/ 296537 h 561547"/>
              <a:gd name="connsiteX1" fmla="*/ 167268 w 858927"/>
              <a:gd name="connsiteY1" fmla="*/ 553015 h 561547"/>
              <a:gd name="connsiteX2" fmla="*/ 836341 w 858927"/>
              <a:gd name="connsiteY2" fmla="*/ 17756 h 561547"/>
              <a:gd name="connsiteX3" fmla="*/ 713678 w 858927"/>
              <a:gd name="connsiteY3" fmla="*/ 118117 h 561547"/>
              <a:gd name="connsiteX4" fmla="*/ 713678 w 858927"/>
              <a:gd name="connsiteY4" fmla="*/ 118117 h 561547"/>
              <a:gd name="connsiteX5" fmla="*/ 613317 w 858927"/>
              <a:gd name="connsiteY5" fmla="*/ 218478 h 561547"/>
              <a:gd name="connsiteX6" fmla="*/ 613317 w 858927"/>
              <a:gd name="connsiteY6" fmla="*/ 218478 h 56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927" h="561547">
                <a:moveTo>
                  <a:pt x="0" y="296537"/>
                </a:moveTo>
                <a:cubicBezTo>
                  <a:pt x="13939" y="448007"/>
                  <a:pt x="27878" y="599478"/>
                  <a:pt x="167268" y="553015"/>
                </a:cubicBezTo>
                <a:cubicBezTo>
                  <a:pt x="306658" y="506552"/>
                  <a:pt x="745273" y="90239"/>
                  <a:pt x="836341" y="17756"/>
                </a:cubicBezTo>
                <a:cubicBezTo>
                  <a:pt x="927409" y="-54727"/>
                  <a:pt x="713678" y="118117"/>
                  <a:pt x="713678" y="118117"/>
                </a:cubicBezTo>
                <a:lnTo>
                  <a:pt x="713678" y="118117"/>
                </a:lnTo>
                <a:lnTo>
                  <a:pt x="613317" y="218478"/>
                </a:lnTo>
                <a:lnTo>
                  <a:pt x="613317" y="218478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4148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1" grpId="0" animBg="1"/>
      <p:bldP spid="12" grpId="0" animBg="1"/>
      <p:bldP spid="13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ázek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2" y="1306549"/>
            <a:ext cx="11060949" cy="4690887"/>
          </a:xfrm>
          <a:prstGeom prst="rect">
            <a:avLst/>
          </a:prstGeom>
        </p:spPr>
      </p:pic>
      <p:sp>
        <p:nvSpPr>
          <p:cNvPr id="9" name="Obdélník 1"/>
          <p:cNvSpPr>
            <a:spLocks noChangeArrowheads="1"/>
          </p:cNvSpPr>
          <p:nvPr/>
        </p:nvSpPr>
        <p:spPr bwMode="auto">
          <a:xfrm>
            <a:off x="592817" y="612988"/>
            <a:ext cx="108076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+mn-lt"/>
              </a:rPr>
              <a:t>RÁMCOVÝ ČASOVÝ HARMONOGRAM KONKURZNÍHO ŘÍZENÍ</a:t>
            </a:r>
            <a:endParaRPr lang="cs-CZ" altLang="cs-CZ" sz="5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914401" y="1658767"/>
            <a:ext cx="599089" cy="182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1597768" y="1658766"/>
            <a:ext cx="2974232" cy="182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FF0000"/>
                </a:solidFill>
              </a:rPr>
              <a:t>Rozhodnutí o vyhlášení konkurzu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1045975" y="1937452"/>
            <a:ext cx="599089" cy="182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9711230" y="4484479"/>
            <a:ext cx="599089" cy="182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10629368" y="5056191"/>
            <a:ext cx="599089" cy="182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10310319" y="4765541"/>
            <a:ext cx="599089" cy="182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9594096" y="4213045"/>
            <a:ext cx="599089" cy="182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2" name="Obdélník 21"/>
          <p:cNvSpPr/>
          <p:nvPr/>
        </p:nvSpPr>
        <p:spPr>
          <a:xfrm>
            <a:off x="5848906" y="3638132"/>
            <a:ext cx="1880199" cy="182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2766251" y="3082926"/>
            <a:ext cx="2644546" cy="167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Obdélník 23"/>
          <p:cNvSpPr/>
          <p:nvPr/>
        </p:nvSpPr>
        <p:spPr>
          <a:xfrm>
            <a:off x="1973526" y="2794209"/>
            <a:ext cx="3294777" cy="173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Obdélník 24"/>
          <p:cNvSpPr/>
          <p:nvPr/>
        </p:nvSpPr>
        <p:spPr>
          <a:xfrm>
            <a:off x="1156141" y="2222507"/>
            <a:ext cx="599089" cy="182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6" name="Obdélník 25"/>
          <p:cNvSpPr/>
          <p:nvPr/>
        </p:nvSpPr>
        <p:spPr>
          <a:xfrm>
            <a:off x="1455685" y="2504045"/>
            <a:ext cx="599089" cy="182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9" name="Obdélník 28"/>
          <p:cNvSpPr/>
          <p:nvPr/>
        </p:nvSpPr>
        <p:spPr>
          <a:xfrm>
            <a:off x="1775200" y="1943822"/>
            <a:ext cx="2703847" cy="182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FF0000"/>
                </a:solidFill>
              </a:rPr>
              <a:t>Vyhlášení konkurzu oznámením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1864217" y="2218368"/>
            <a:ext cx="2031442" cy="182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FF0000"/>
                </a:solidFill>
              </a:rPr>
              <a:t>Určení tajemníka komise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2153381" y="2504045"/>
            <a:ext cx="2703847" cy="182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FF0000"/>
                </a:solidFill>
              </a:rPr>
              <a:t>Žádosti o nominaci členů komise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5356657" y="2789881"/>
            <a:ext cx="4354573" cy="182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FF0000"/>
                </a:solidFill>
              </a:rPr>
              <a:t>Doručení nominací členů komise (PR a ŠR má 30 dnů)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2853654" y="3359800"/>
            <a:ext cx="2995252" cy="173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5" name="Obdélník 34"/>
          <p:cNvSpPr/>
          <p:nvPr/>
        </p:nvSpPr>
        <p:spPr>
          <a:xfrm>
            <a:off x="5521054" y="3072812"/>
            <a:ext cx="2458043" cy="182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FF0000"/>
                </a:solidFill>
              </a:rPr>
              <a:t>Doručení přihlášek uchazečů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5934933" y="3351144"/>
            <a:ext cx="3958708" cy="182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FF0000"/>
                </a:solidFill>
              </a:rPr>
              <a:t>Jmenování komise min 30 dnů před konkurzem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7801694" y="3638131"/>
            <a:ext cx="3598822" cy="182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FF0000"/>
                </a:solidFill>
              </a:rPr>
              <a:t>Posouzení přihlášek komisí; termín konkurzu </a:t>
            </a:r>
          </a:p>
        </p:txBody>
      </p:sp>
      <p:sp>
        <p:nvSpPr>
          <p:cNvPr id="38" name="Obdélník 37"/>
          <p:cNvSpPr/>
          <p:nvPr/>
        </p:nvSpPr>
        <p:spPr>
          <a:xfrm>
            <a:off x="5960615" y="3925119"/>
            <a:ext cx="1880199" cy="182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9" name="Obdélník 38"/>
          <p:cNvSpPr/>
          <p:nvPr/>
        </p:nvSpPr>
        <p:spPr>
          <a:xfrm>
            <a:off x="7961576" y="3925118"/>
            <a:ext cx="3598822" cy="182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FF0000"/>
                </a:solidFill>
              </a:rPr>
              <a:t>Pozvání ke konkurzu (min 14 před konkurzem)</a:t>
            </a:r>
          </a:p>
        </p:txBody>
      </p:sp>
      <p:sp>
        <p:nvSpPr>
          <p:cNvPr id="40" name="Obdélník 39"/>
          <p:cNvSpPr/>
          <p:nvPr/>
        </p:nvSpPr>
        <p:spPr>
          <a:xfrm>
            <a:off x="10280775" y="4213044"/>
            <a:ext cx="947682" cy="182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FF0000"/>
                </a:solidFill>
              </a:rPr>
              <a:t>Konkurz </a:t>
            </a:r>
          </a:p>
        </p:txBody>
      </p:sp>
      <p:sp>
        <p:nvSpPr>
          <p:cNvPr id="43" name="Obdélník 42"/>
          <p:cNvSpPr/>
          <p:nvPr/>
        </p:nvSpPr>
        <p:spPr>
          <a:xfrm>
            <a:off x="10412207" y="4477360"/>
            <a:ext cx="1261365" cy="182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FF0000"/>
                </a:solidFill>
              </a:rPr>
              <a:t>Předání zápisu </a:t>
            </a:r>
          </a:p>
        </p:txBody>
      </p:sp>
      <p:sp>
        <p:nvSpPr>
          <p:cNvPr id="44" name="Obdélník 43"/>
          <p:cNvSpPr/>
          <p:nvPr/>
        </p:nvSpPr>
        <p:spPr>
          <a:xfrm>
            <a:off x="6543897" y="4772405"/>
            <a:ext cx="3598825" cy="182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FF0000"/>
                </a:solidFill>
              </a:rPr>
              <a:t>Vyrozumění o výsledku konkurzu (do 7 dnů)</a:t>
            </a:r>
          </a:p>
        </p:txBody>
      </p:sp>
      <p:sp>
        <p:nvSpPr>
          <p:cNvPr id="45" name="Obdélník 44"/>
          <p:cNvSpPr/>
          <p:nvPr/>
        </p:nvSpPr>
        <p:spPr>
          <a:xfrm>
            <a:off x="8858835" y="5075114"/>
            <a:ext cx="1678877" cy="182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FF0000"/>
                </a:solidFill>
              </a:rPr>
              <a:t>Jmenování ředitele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1430802" y="4575684"/>
            <a:ext cx="4044506" cy="646331"/>
          </a:xfrm>
          <a:prstGeom prst="rect">
            <a:avLst/>
          </a:prstGeom>
          <a:solidFill>
            <a:srgbClr val="FFD9D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002060"/>
                </a:solidFill>
              </a:rPr>
              <a:t>Konkurzní řízení  lze realizovat ve lhůtě cca 2,5 až 3 měsíce.</a:t>
            </a:r>
          </a:p>
        </p:txBody>
      </p:sp>
    </p:spTree>
    <p:extLst>
      <p:ext uri="{BB962C8B-B14F-4D97-AF65-F5344CB8AC3E}">
        <p14:creationId xmlns:p14="http://schemas.microsoft.com/office/powerpoint/2010/main" val="5893838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1905793" y="1005826"/>
            <a:ext cx="8380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+mn-lt"/>
              </a:rPr>
              <a:t>JMENOVÁNÍ ŘEDITELE NA DOBU NEURČITOU</a:t>
            </a:r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789851" y="2348226"/>
            <a:ext cx="10693400" cy="646331"/>
          </a:xfrm>
          <a:prstGeom prst="rect">
            <a:avLst/>
          </a:prstGeom>
          <a:solidFill>
            <a:srgbClr val="FFFF8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1800" b="1" u="sng" dirty="0">
                <a:solidFill>
                  <a:srgbClr val="002060"/>
                </a:solidFill>
                <a:latin typeface="+mn-lt"/>
              </a:rPr>
              <a:t>JMENOVÁNÍ ŘEDITELE dle § 166 odst. 1 a odst. 2 školského zákona  na základě konkurzního řízení NA DOBU NEURČITOU</a:t>
            </a:r>
            <a:endParaRPr lang="cs-CZ" altLang="cs-CZ" sz="1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789851" y="3700328"/>
            <a:ext cx="10693400" cy="861774"/>
          </a:xfrm>
          <a:prstGeom prst="rect">
            <a:avLst/>
          </a:prstGeom>
          <a:solidFill>
            <a:srgbClr val="FFFF8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1800" b="1" u="sng" dirty="0">
                <a:solidFill>
                  <a:srgbClr val="FF0000"/>
                </a:solidFill>
                <a:latin typeface="+mn-lt"/>
              </a:rPr>
              <a:t>ZŘIZOVATEL</a:t>
            </a:r>
            <a:r>
              <a:rPr lang="cs-CZ" altLang="cs-CZ" sz="1800" u="sng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altLang="cs-CZ" sz="1800" b="1" u="sng" dirty="0">
                <a:solidFill>
                  <a:srgbClr val="FF0000"/>
                </a:solidFill>
                <a:latin typeface="+mn-lt"/>
              </a:rPr>
              <a:t>NENÍ DOPORUČENÍM KONKURZNÍ KOMISE VÁZÁN</a:t>
            </a:r>
            <a:r>
              <a:rPr lang="cs-CZ" altLang="cs-CZ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1600" dirty="0">
                <a:solidFill>
                  <a:srgbClr val="002060"/>
                </a:solidFill>
                <a:latin typeface="+mn-lt"/>
              </a:rPr>
              <a:t>a </a:t>
            </a:r>
            <a:r>
              <a:rPr lang="cs-CZ" altLang="cs-CZ" sz="1600" b="1" dirty="0">
                <a:solidFill>
                  <a:srgbClr val="0070C0"/>
                </a:solidFill>
                <a:latin typeface="+mn-lt"/>
              </a:rPr>
              <a:t>může</a:t>
            </a:r>
            <a:r>
              <a:rPr lang="cs-CZ" altLang="cs-CZ" sz="1600" dirty="0">
                <a:solidFill>
                  <a:srgbClr val="002060"/>
                </a:solidFill>
                <a:latin typeface="+mn-lt"/>
              </a:rPr>
              <a:t> na vedoucí pracovní místo </a:t>
            </a:r>
            <a:r>
              <a:rPr lang="cs-CZ" altLang="cs-CZ" sz="1600" b="1" dirty="0">
                <a:solidFill>
                  <a:srgbClr val="0070C0"/>
                </a:solidFill>
                <a:latin typeface="+mn-lt"/>
              </a:rPr>
              <a:t>jmenovat kohokoliv, kdo se jím vyhlášeného konkurzního řízení účastnil a zároveň splňuje zákonné předpoklady</a:t>
            </a:r>
            <a:r>
              <a:rPr lang="cs-CZ" altLang="cs-CZ" sz="1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altLang="cs-CZ" sz="1600" dirty="0">
                <a:solidFill>
                  <a:srgbClr val="002060"/>
                </a:solidFill>
                <a:latin typeface="+mn-lt"/>
              </a:rPr>
              <a:t>pro výkon práce na vedoucím pracovním místě ředitele</a:t>
            </a:r>
            <a:endParaRPr lang="cs-CZ" altLang="cs-CZ" sz="18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61764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779966" y="1770506"/>
            <a:ext cx="10701337" cy="10002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Pozn.: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sz="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Problematika tzv. </a:t>
            </a:r>
            <a:r>
              <a:rPr lang="cs-CZ" altLang="cs-CZ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„zkušební doby“ </a:t>
            </a:r>
            <a:r>
              <a:rPr lang="cs-CZ" alt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jmenování ředitele školy</a:t>
            </a:r>
            <a:r>
              <a:rPr lang="cs-CZ" alt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(</a:t>
            </a:r>
            <a:r>
              <a:rPr lang="cs-CZ" alt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ZP připouští 6 měsíců </a:t>
            </a:r>
            <a:r>
              <a:rPr lang="cs-CZ" alt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dle § 35 odst. 1 písm. b)  pro jmenované vedoucí pracovníky s odvoláním na § 35 odst. 2 a § 33 odst. 3 písm. ZP). </a:t>
            </a:r>
            <a:r>
              <a:rPr lang="cs-CZ" altLang="cs-CZ" sz="18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ALE….</a:t>
            </a: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auto">
          <a:xfrm>
            <a:off x="779966" y="3952432"/>
            <a:ext cx="10701336" cy="64633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PROTOŽE:   </a:t>
            </a:r>
            <a:r>
              <a:rPr lang="cs-CZ" altLang="cs-CZ" sz="1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ODVOLAT ŘEDITELE LZE POUZE ZE ZÁKONEM TAXATIVNĚ VYMEZENÝCH DŮVODŮ DLE § 166 ŠZ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(tzn. nelze ředitele odvolat na základě případné dohody o zkušební době)</a:t>
            </a:r>
          </a:p>
        </p:txBody>
      </p:sp>
      <p:sp>
        <p:nvSpPr>
          <p:cNvPr id="2" name="Obdélník 1"/>
          <p:cNvSpPr/>
          <p:nvPr/>
        </p:nvSpPr>
        <p:spPr>
          <a:xfrm>
            <a:off x="783861" y="3135411"/>
            <a:ext cx="10697441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cs-CZ" altLang="cs-CZ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….u ředitelů škol jmenovaných a odvolávaných podle školského zákona NELZE REALIZOVAT !</a:t>
            </a: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779966" y="4895913"/>
            <a:ext cx="10701336" cy="1046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cs-CZ" alt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Pozn.: </a:t>
            </a:r>
          </a:p>
          <a:p>
            <a:pPr algn="just">
              <a:spcBef>
                <a:spcPct val="0"/>
              </a:spcBef>
              <a:buNone/>
            </a:pPr>
            <a:endParaRPr lang="cs-CZ" altLang="cs-CZ" sz="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altLang="cs-CZ" sz="18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Zřizovatel</a:t>
            </a:r>
            <a:r>
              <a:rPr lang="cs-CZ" alt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není nadřízen řediteli v oblasti pracovně právních vztahů a tudíž mu po jmenování </a:t>
            </a:r>
            <a:r>
              <a:rPr lang="cs-CZ" altLang="cs-CZ" sz="18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nemůže dát výpověď</a:t>
            </a:r>
            <a:r>
              <a:rPr lang="cs-CZ" alt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 pracovního poměru – </a:t>
            </a:r>
            <a:r>
              <a:rPr lang="cs-CZ" altLang="cs-CZ" sz="18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není zaměstnavatel.</a:t>
            </a:r>
            <a:endParaRPr lang="cs-CZ" alt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6C0C7A4-A91B-D944-B64C-897380322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793" y="1005826"/>
            <a:ext cx="8380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+mn-lt"/>
              </a:rPr>
              <a:t>JMENOVÁNÍ ŘEDITELE NA DOBU NEURČITOU</a:t>
            </a:r>
          </a:p>
        </p:txBody>
      </p:sp>
    </p:spTree>
    <p:extLst>
      <p:ext uri="{BB962C8B-B14F-4D97-AF65-F5344CB8AC3E}">
        <p14:creationId xmlns:p14="http://schemas.microsoft.com/office/powerpoint/2010/main" val="14820914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2E7275D-F674-F04A-A519-C08743AFCAFF}"/>
              </a:ext>
            </a:extLst>
          </p:cNvPr>
          <p:cNvSpPr/>
          <p:nvPr/>
        </p:nvSpPr>
        <p:spPr>
          <a:xfrm>
            <a:off x="973932" y="1357313"/>
            <a:ext cx="10244136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§ 166 </a:t>
            </a:r>
          </a:p>
          <a:p>
            <a:r>
              <a:rPr lang="cs-CZ" dirty="0">
                <a:solidFill>
                  <a:srgbClr val="002060"/>
                </a:solidFill>
              </a:rPr>
              <a:t>(10) </a:t>
            </a:r>
            <a:r>
              <a:rPr lang="cs-CZ" dirty="0">
                <a:solidFill>
                  <a:srgbClr val="002060"/>
                </a:solidFill>
                <a:highlight>
                  <a:srgbClr val="FFFF00"/>
                </a:highlight>
              </a:rPr>
              <a:t>Pokud škola</a:t>
            </a:r>
            <a:r>
              <a:rPr lang="cs-CZ" dirty="0">
                <a:solidFill>
                  <a:srgbClr val="002060"/>
                </a:solidFill>
              </a:rPr>
              <a:t> nebo školské zařízení uvedené v </a:t>
            </a:r>
            <a:r>
              <a:rPr lang="cs-CZ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odstavci 2</a:t>
            </a:r>
            <a:r>
              <a:rPr lang="cs-CZ" dirty="0">
                <a:solidFill>
                  <a:srgbClr val="002060"/>
                </a:solidFill>
              </a:rPr>
              <a:t> </a:t>
            </a:r>
            <a:r>
              <a:rPr lang="cs-CZ" dirty="0">
                <a:solidFill>
                  <a:srgbClr val="002060"/>
                </a:solidFill>
                <a:highlight>
                  <a:srgbClr val="FFFF00"/>
                </a:highlight>
              </a:rPr>
              <a:t>nemá ředitele</a:t>
            </a:r>
            <a:r>
              <a:rPr lang="cs-CZ" dirty="0">
                <a:solidFill>
                  <a:srgbClr val="002060"/>
                </a:solidFill>
              </a:rPr>
              <a:t>, </a:t>
            </a:r>
            <a:r>
              <a:rPr lang="cs-CZ" dirty="0">
                <a:solidFill>
                  <a:srgbClr val="002060"/>
                </a:solidFill>
                <a:highlight>
                  <a:srgbClr val="FFFF00"/>
                </a:highlight>
              </a:rPr>
              <a:t>může zřizovatel jmen</a:t>
            </a:r>
            <a:r>
              <a:rPr lang="cs-CZ" dirty="0">
                <a:solidFill>
                  <a:srgbClr val="002060"/>
                </a:solidFill>
              </a:rPr>
              <a:t>ovat ředitele školy na vedoucí pracovní místo </a:t>
            </a:r>
            <a:r>
              <a:rPr lang="cs-CZ" dirty="0">
                <a:solidFill>
                  <a:srgbClr val="002060"/>
                </a:solidFill>
                <a:highlight>
                  <a:srgbClr val="FFFF00"/>
                </a:highlight>
              </a:rPr>
              <a:t>bez konkursního řízení na dobu určitou do doby jmenování ředitele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  <a:highlight>
                  <a:srgbClr val="FFFF00"/>
                </a:highlight>
              </a:rPr>
              <a:t>podle </a:t>
            </a:r>
            <a:r>
              <a:rPr lang="cs-CZ" dirty="0">
                <a:solidFill>
                  <a:srgbClr val="002060"/>
                </a:solidFill>
                <a:highlight>
                  <a:srgbClr val="FFFF00"/>
                </a:highligh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odstavce 2</a:t>
            </a:r>
            <a:r>
              <a:rPr lang="cs-CZ" dirty="0">
                <a:solidFill>
                  <a:srgbClr val="002060"/>
                </a:solidFill>
              </a:rPr>
              <a:t>. Zřizovatel vyhlásí konkursní řízení podle </a:t>
            </a:r>
            <a:r>
              <a:rPr lang="cs-CZ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odstavce 2</a:t>
            </a:r>
            <a:r>
              <a:rPr lang="cs-CZ" dirty="0">
                <a:solidFill>
                  <a:srgbClr val="002060"/>
                </a:solidFill>
              </a:rPr>
              <a:t> bez zbytečného odkladu.</a:t>
            </a:r>
          </a:p>
        </p:txBody>
      </p:sp>
      <p:sp>
        <p:nvSpPr>
          <p:cNvPr id="4" name="Obdélník 6">
            <a:extLst>
              <a:ext uri="{FF2B5EF4-FFF2-40B4-BE49-F238E27FC236}">
                <a16:creationId xmlns:a16="http://schemas.microsoft.com/office/drawing/2014/main" id="{CA34C8D0-B745-5A48-B8B9-4B8E388D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1991" y="484434"/>
            <a:ext cx="7778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</a:rPr>
              <a:t>JMENOVÁNÍ  </a:t>
            </a:r>
            <a:r>
              <a:rPr lang="cs-CZ" altLang="cs-CZ" sz="2000" b="1" u="sng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</a:rPr>
              <a:t>BEZ KONKURZNÍHO ŘÍZENÍ</a:t>
            </a:r>
          </a:p>
        </p:txBody>
      </p:sp>
      <p:sp>
        <p:nvSpPr>
          <p:cNvPr id="5" name="Obdélník 6">
            <a:extLst>
              <a:ext uri="{FF2B5EF4-FFF2-40B4-BE49-F238E27FC236}">
                <a16:creationId xmlns:a16="http://schemas.microsoft.com/office/drawing/2014/main" id="{9AD1EE81-06BA-D841-94E5-041F5C12C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207" y="3075057"/>
            <a:ext cx="7778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highlight>
                  <a:srgbClr val="FFFF00"/>
                </a:highlight>
                <a:latin typeface="+mn-lt"/>
              </a:rPr>
              <a:t>JMENOVÁNÍ </a:t>
            </a:r>
            <a:r>
              <a:rPr lang="cs-CZ" altLang="cs-CZ" sz="2000" b="1" u="sng" dirty="0">
                <a:solidFill>
                  <a:srgbClr val="002060"/>
                </a:solidFill>
                <a:highlight>
                  <a:srgbClr val="FFFF00"/>
                </a:highlight>
                <a:latin typeface="+mn-lt"/>
              </a:rPr>
              <a:t>NA ZÁKLADĚ KONKURZNÍHO ŘÍZENÍ NA DOBU URČITOU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81A1F1F-C41F-B040-B390-F42B169A5EED}"/>
              </a:ext>
            </a:extLst>
          </p:cNvPr>
          <p:cNvSpPr/>
          <p:nvPr/>
        </p:nvSpPr>
        <p:spPr>
          <a:xfrm>
            <a:off x="973932" y="3963918"/>
            <a:ext cx="10244136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§ 166</a:t>
            </a:r>
          </a:p>
          <a:p>
            <a:r>
              <a:rPr lang="cs-CZ" dirty="0">
                <a:solidFill>
                  <a:srgbClr val="002060"/>
                </a:solidFill>
              </a:rPr>
              <a:t>(11) </a:t>
            </a:r>
            <a:r>
              <a:rPr lang="cs-CZ" dirty="0">
                <a:solidFill>
                  <a:srgbClr val="002060"/>
                </a:solidFill>
                <a:highlight>
                  <a:srgbClr val="FFFF00"/>
                </a:highlight>
              </a:rPr>
              <a:t>Pokud řediteli školy </a:t>
            </a:r>
            <a:r>
              <a:rPr lang="cs-CZ" dirty="0">
                <a:solidFill>
                  <a:srgbClr val="002060"/>
                </a:solidFill>
              </a:rPr>
              <a:t>nebo školského zařízení uvedeného v </a:t>
            </a:r>
            <a:r>
              <a:rPr lang="cs-CZ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odstavci 2</a:t>
            </a:r>
            <a:r>
              <a:rPr lang="cs-CZ" dirty="0">
                <a:solidFill>
                  <a:srgbClr val="002060"/>
                </a:solidFill>
              </a:rPr>
              <a:t> ve výkonu činnosti </a:t>
            </a:r>
            <a:r>
              <a:rPr lang="cs-CZ" dirty="0">
                <a:solidFill>
                  <a:srgbClr val="002060"/>
                </a:solidFill>
                <a:highlight>
                  <a:srgbClr val="FFFF00"/>
                </a:highlight>
              </a:rPr>
              <a:t>brání překážka v práci dlouhodobého charakteru</a:t>
            </a:r>
            <a:r>
              <a:rPr lang="cs-CZ" dirty="0">
                <a:solidFill>
                  <a:srgbClr val="002060"/>
                </a:solidFill>
              </a:rPr>
              <a:t>, </a:t>
            </a:r>
            <a:r>
              <a:rPr lang="cs-CZ" b="1" dirty="0">
                <a:solidFill>
                  <a:srgbClr val="002060"/>
                </a:solidFill>
              </a:rPr>
              <a:t>zejména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  <a:highlight>
                  <a:srgbClr val="FFFF00"/>
                </a:highlight>
              </a:rPr>
              <a:t>uvolnění k výkonu veřejné funkce nebo rodičovská dovolená, může zřizovatel </a:t>
            </a:r>
            <a:r>
              <a:rPr lang="cs-CZ" dirty="0">
                <a:solidFill>
                  <a:srgbClr val="002060"/>
                </a:solidFill>
              </a:rPr>
              <a:t>na základě jím </a:t>
            </a:r>
            <a:r>
              <a:rPr lang="cs-CZ" dirty="0">
                <a:solidFill>
                  <a:srgbClr val="002060"/>
                </a:solidFill>
                <a:highlight>
                  <a:srgbClr val="FFFF00"/>
                </a:highlight>
              </a:rPr>
              <a:t>vyhlášeného konkursního řízení jmenovat ředitele školy </a:t>
            </a:r>
            <a:r>
              <a:rPr lang="cs-CZ" dirty="0">
                <a:solidFill>
                  <a:srgbClr val="002060"/>
                </a:solidFill>
              </a:rPr>
              <a:t>na vedoucí pracovní místo </a:t>
            </a:r>
            <a:r>
              <a:rPr lang="cs-CZ" dirty="0">
                <a:solidFill>
                  <a:srgbClr val="002060"/>
                </a:solidFill>
                <a:highlight>
                  <a:srgbClr val="FFFF00"/>
                </a:highlight>
              </a:rPr>
              <a:t>na dobu určitou </a:t>
            </a:r>
            <a:r>
              <a:rPr lang="cs-CZ" dirty="0">
                <a:solidFill>
                  <a:srgbClr val="002060"/>
                </a:solidFill>
              </a:rPr>
              <a:t>po dobu překážky v práci ředitele, </a:t>
            </a:r>
            <a:r>
              <a:rPr lang="cs-CZ" b="1" dirty="0">
                <a:solidFill>
                  <a:srgbClr val="002060"/>
                </a:solidFill>
              </a:rPr>
              <a:t>nejdéle však na 6 let</a:t>
            </a:r>
            <a:r>
              <a:rPr lang="cs-CZ" dirty="0">
                <a:solidFill>
                  <a:srgbClr val="002060"/>
                </a:solidFill>
              </a:rPr>
              <a:t>; stejnou osobu </a:t>
            </a:r>
            <a:r>
              <a:rPr lang="cs-CZ" b="1" dirty="0">
                <a:solidFill>
                  <a:srgbClr val="002060"/>
                </a:solidFill>
              </a:rPr>
              <a:t>je možné jmenovat opakovaně.</a:t>
            </a:r>
            <a:r>
              <a:rPr lang="cs-CZ" dirty="0">
                <a:solidFill>
                  <a:srgbClr val="002060"/>
                </a:solidFill>
              </a:rPr>
              <a:t> Do doby jmenování ředitele podle věty první může zřizovatel jmenovat ředitele školy na vedoucí pracovní místo bez konkursního řízení.</a:t>
            </a:r>
          </a:p>
        </p:txBody>
      </p:sp>
      <p:sp>
        <p:nvSpPr>
          <p:cNvPr id="7" name="Volný tvar 6">
            <a:extLst>
              <a:ext uri="{FF2B5EF4-FFF2-40B4-BE49-F238E27FC236}">
                <a16:creationId xmlns:a16="http://schemas.microsoft.com/office/drawing/2014/main" id="{19EC69A5-12E8-BD43-AC69-D3B191ED4A1A}"/>
              </a:ext>
            </a:extLst>
          </p:cNvPr>
          <p:cNvSpPr/>
          <p:nvPr/>
        </p:nvSpPr>
        <p:spPr>
          <a:xfrm>
            <a:off x="8137804" y="346229"/>
            <a:ext cx="724205" cy="774700"/>
          </a:xfrm>
          <a:custGeom>
            <a:avLst/>
            <a:gdLst>
              <a:gd name="connsiteX0" fmla="*/ 0 w 858927"/>
              <a:gd name="connsiteY0" fmla="*/ 296537 h 561547"/>
              <a:gd name="connsiteX1" fmla="*/ 167268 w 858927"/>
              <a:gd name="connsiteY1" fmla="*/ 553015 h 561547"/>
              <a:gd name="connsiteX2" fmla="*/ 836341 w 858927"/>
              <a:gd name="connsiteY2" fmla="*/ 17756 h 561547"/>
              <a:gd name="connsiteX3" fmla="*/ 713678 w 858927"/>
              <a:gd name="connsiteY3" fmla="*/ 118117 h 561547"/>
              <a:gd name="connsiteX4" fmla="*/ 713678 w 858927"/>
              <a:gd name="connsiteY4" fmla="*/ 118117 h 561547"/>
              <a:gd name="connsiteX5" fmla="*/ 613317 w 858927"/>
              <a:gd name="connsiteY5" fmla="*/ 218478 h 561547"/>
              <a:gd name="connsiteX6" fmla="*/ 613317 w 858927"/>
              <a:gd name="connsiteY6" fmla="*/ 218478 h 56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927" h="561547">
                <a:moveTo>
                  <a:pt x="0" y="296537"/>
                </a:moveTo>
                <a:cubicBezTo>
                  <a:pt x="13939" y="448007"/>
                  <a:pt x="27878" y="599478"/>
                  <a:pt x="167268" y="553015"/>
                </a:cubicBezTo>
                <a:cubicBezTo>
                  <a:pt x="306658" y="506552"/>
                  <a:pt x="745273" y="90239"/>
                  <a:pt x="836341" y="17756"/>
                </a:cubicBezTo>
                <a:cubicBezTo>
                  <a:pt x="927409" y="-54727"/>
                  <a:pt x="713678" y="118117"/>
                  <a:pt x="713678" y="118117"/>
                </a:cubicBezTo>
                <a:lnTo>
                  <a:pt x="713678" y="118117"/>
                </a:lnTo>
                <a:lnTo>
                  <a:pt x="613317" y="218478"/>
                </a:lnTo>
                <a:lnTo>
                  <a:pt x="613317" y="218478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>
            <a:extLst>
              <a:ext uri="{FF2B5EF4-FFF2-40B4-BE49-F238E27FC236}">
                <a16:creationId xmlns:a16="http://schemas.microsoft.com/office/drawing/2014/main" id="{C2E785C6-882D-7F44-934F-8F11C9B96555}"/>
              </a:ext>
            </a:extLst>
          </p:cNvPr>
          <p:cNvSpPr/>
          <p:nvPr/>
        </p:nvSpPr>
        <p:spPr>
          <a:xfrm>
            <a:off x="9450411" y="3086441"/>
            <a:ext cx="724205" cy="774700"/>
          </a:xfrm>
          <a:custGeom>
            <a:avLst/>
            <a:gdLst>
              <a:gd name="connsiteX0" fmla="*/ 0 w 858927"/>
              <a:gd name="connsiteY0" fmla="*/ 296537 h 561547"/>
              <a:gd name="connsiteX1" fmla="*/ 167268 w 858927"/>
              <a:gd name="connsiteY1" fmla="*/ 553015 h 561547"/>
              <a:gd name="connsiteX2" fmla="*/ 836341 w 858927"/>
              <a:gd name="connsiteY2" fmla="*/ 17756 h 561547"/>
              <a:gd name="connsiteX3" fmla="*/ 713678 w 858927"/>
              <a:gd name="connsiteY3" fmla="*/ 118117 h 561547"/>
              <a:gd name="connsiteX4" fmla="*/ 713678 w 858927"/>
              <a:gd name="connsiteY4" fmla="*/ 118117 h 561547"/>
              <a:gd name="connsiteX5" fmla="*/ 613317 w 858927"/>
              <a:gd name="connsiteY5" fmla="*/ 218478 h 561547"/>
              <a:gd name="connsiteX6" fmla="*/ 613317 w 858927"/>
              <a:gd name="connsiteY6" fmla="*/ 218478 h 56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927" h="561547">
                <a:moveTo>
                  <a:pt x="0" y="296537"/>
                </a:moveTo>
                <a:cubicBezTo>
                  <a:pt x="13939" y="448007"/>
                  <a:pt x="27878" y="599478"/>
                  <a:pt x="167268" y="553015"/>
                </a:cubicBezTo>
                <a:cubicBezTo>
                  <a:pt x="306658" y="506552"/>
                  <a:pt x="745273" y="90239"/>
                  <a:pt x="836341" y="17756"/>
                </a:cubicBezTo>
                <a:cubicBezTo>
                  <a:pt x="927409" y="-54727"/>
                  <a:pt x="713678" y="118117"/>
                  <a:pt x="713678" y="118117"/>
                </a:cubicBezTo>
                <a:lnTo>
                  <a:pt x="713678" y="118117"/>
                </a:lnTo>
                <a:lnTo>
                  <a:pt x="613317" y="218478"/>
                </a:lnTo>
                <a:lnTo>
                  <a:pt x="613317" y="218478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82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bdélník 6"/>
          <p:cNvSpPr>
            <a:spLocks noChangeArrowheads="1"/>
          </p:cNvSpPr>
          <p:nvPr/>
        </p:nvSpPr>
        <p:spPr bwMode="auto">
          <a:xfrm>
            <a:off x="1861991" y="484434"/>
            <a:ext cx="7778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+mn-lt"/>
              </a:rPr>
              <a:t>STANOVENÍ PLATU ŘEDITELE</a:t>
            </a:r>
          </a:p>
        </p:txBody>
      </p:sp>
      <p:sp>
        <p:nvSpPr>
          <p:cNvPr id="2" name="Obdélník 1"/>
          <p:cNvSpPr>
            <a:spLocks noChangeArrowheads="1"/>
          </p:cNvSpPr>
          <p:nvPr/>
        </p:nvSpPr>
        <p:spPr bwMode="auto">
          <a:xfrm>
            <a:off x="814386" y="1192062"/>
            <a:ext cx="10744200" cy="284693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plat určuje zřizovatel </a:t>
            </a: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(Rada USC, není-li ustavena určuje plat starosta (§ 122 odst. 2 ZP)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základní předpisy: </a:t>
            </a:r>
          </a:p>
          <a:p>
            <a:pPr lvl="1" algn="just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2060"/>
                </a:solidFill>
                <a:latin typeface="+mn-lt"/>
              </a:rPr>
              <a:t>Zákoník práce </a:t>
            </a:r>
          </a:p>
          <a:p>
            <a:pPr lvl="1" algn="just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2060"/>
                </a:solidFill>
                <a:latin typeface="+mn-lt"/>
              </a:rPr>
              <a:t>NV č. 341/2017 Sb., o platových poměrech zaměstnanců ve veřejných službách…, </a:t>
            </a:r>
          </a:p>
          <a:p>
            <a:pPr lvl="1" algn="just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2060"/>
                </a:solidFill>
                <a:latin typeface="+mn-lt"/>
              </a:rPr>
              <a:t>NV č. 222/2010 Sb., o katalogu prací ve veřejných službách….</a:t>
            </a:r>
          </a:p>
          <a:p>
            <a:pPr marL="457200" lvl="1" indent="0" algn="just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Tx/>
              <a:buNone/>
            </a:pPr>
            <a:endParaRPr lang="cs-CZ" altLang="cs-CZ" sz="500" dirty="0">
              <a:solidFill>
                <a:srgbClr val="002060"/>
              </a:solidFill>
              <a:latin typeface="+mn-lt"/>
            </a:endParaRPr>
          </a:p>
          <a:p>
            <a:pPr lvl="1" algn="just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2060"/>
                </a:solidFill>
                <a:latin typeface="+mn-lt"/>
              </a:rPr>
              <a:t>Doporučeno využívat dokument MŠMT č.j. </a:t>
            </a:r>
            <a:r>
              <a:rPr lang="cs-CZ" sz="1600" dirty="0">
                <a:latin typeface="+mn-lt"/>
              </a:rPr>
              <a:t>Č.j.: MSMT- 22101/2019-1 – Metodický pokyn k odměňování pedagogických pracovníků….</a:t>
            </a:r>
          </a:p>
          <a:p>
            <a:pPr lvl="1" algn="just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cs-CZ" sz="1600" dirty="0">
                <a:latin typeface="+mn-lt"/>
                <a:hlinkClick r:id="rId3" action="ppaction://hlinkfile"/>
              </a:rPr>
              <a:t>AKTUAL Metodický výklad k odměňování 2019.pdf</a:t>
            </a:r>
            <a:endParaRPr lang="cs-CZ" sz="1600" dirty="0">
              <a:latin typeface="+mn-lt"/>
            </a:endParaRPr>
          </a:p>
          <a:p>
            <a:pPr marL="457200" lvl="1" indent="0" algn="just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Tx/>
              <a:buNone/>
            </a:pPr>
            <a:endParaRPr lang="cs-CZ" sz="500" dirty="0"/>
          </a:p>
          <a:p>
            <a:pPr lvl="2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2060"/>
                </a:solidFill>
                <a:latin typeface="+mn-lt"/>
              </a:rPr>
              <a:t>odkaz:   </a:t>
            </a:r>
            <a:r>
              <a:rPr lang="cs-CZ" sz="1600" dirty="0">
                <a:latin typeface="+mn-lt"/>
                <a:hlinkClick r:id="rId4"/>
              </a:rPr>
              <a:t>http://www.msmt.cz/dokumenty-3/metodicky-vyklad-k-odmenovani?highlightWords=metodick%C3%BD+v%C3%BDklad+odm%C4%9B%C5%88ov%C3%A1n%C3%AD</a:t>
            </a:r>
            <a:endParaRPr lang="cs-CZ" sz="1600" dirty="0">
              <a:latin typeface="+mn-lt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SzTx/>
            </a:pPr>
            <a:endParaRPr lang="cs-CZ" altLang="cs-CZ" sz="5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814386" y="4839095"/>
            <a:ext cx="107442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v platu ředitele školy  </a:t>
            </a: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(statutárního orgánu) 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je vždy přihlédnuto k VEŠKERÉ práci přesčas </a:t>
            </a: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(§ 127 odst. 3 ZP)</a:t>
            </a:r>
          </a:p>
        </p:txBody>
      </p:sp>
      <p:sp>
        <p:nvSpPr>
          <p:cNvPr id="13" name="Obdélník 1"/>
          <p:cNvSpPr>
            <a:spLocks noChangeArrowheads="1"/>
          </p:cNvSpPr>
          <p:nvPr/>
        </p:nvSpPr>
        <p:spPr bwMode="auto">
          <a:xfrm>
            <a:off x="814386" y="5411950"/>
            <a:ext cx="10744200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řediteli školy jsou rovněž 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propláceny „</a:t>
            </a:r>
            <a:r>
              <a:rPr lang="cs-CZ" altLang="cs-CZ" sz="1800" b="1" dirty="0" err="1">
                <a:solidFill>
                  <a:srgbClr val="002060"/>
                </a:solidFill>
                <a:latin typeface="+mn-lt"/>
              </a:rPr>
              <a:t>nadúvazkové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“ hodiny  </a:t>
            </a:r>
            <a:r>
              <a:rPr lang="cs-CZ" altLang="cs-CZ" sz="1800" b="1" u="sng" dirty="0">
                <a:solidFill>
                  <a:srgbClr val="002060"/>
                </a:solidFill>
                <a:latin typeface="+mn-lt"/>
              </a:rPr>
              <a:t>(nejsou přesčasovými hodinami)</a:t>
            </a:r>
            <a:r>
              <a:rPr lang="cs-CZ" altLang="cs-CZ" sz="1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(§ 132 ZP)   (nejsou v platovém výměru)</a:t>
            </a: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814386" y="4254101"/>
            <a:ext cx="107442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platový výměr vydá zřizovatel </a:t>
            </a:r>
            <a:r>
              <a:rPr lang="cs-CZ" altLang="cs-CZ" sz="1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(§ 122 odst. 2 a § 136 odst. 3 ZP)</a:t>
            </a:r>
          </a:p>
        </p:txBody>
      </p:sp>
    </p:spTree>
    <p:extLst>
      <p:ext uri="{BB962C8B-B14F-4D97-AF65-F5344CB8AC3E}">
        <p14:creationId xmlns:p14="http://schemas.microsoft.com/office/powerpoint/2010/main" val="25092845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504364"/>
              </p:ext>
            </p:extLst>
          </p:nvPr>
        </p:nvGraphicFramePr>
        <p:xfrm>
          <a:off x="696686" y="725714"/>
          <a:ext cx="10174515" cy="5702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739">
                  <a:extLst>
                    <a:ext uri="{9D8B030D-6E8A-4147-A177-3AD203B41FA5}">
                      <a16:colId xmlns:a16="http://schemas.microsoft.com/office/drawing/2014/main" val="1781431033"/>
                    </a:ext>
                  </a:extLst>
                </a:gridCol>
                <a:gridCol w="8769776">
                  <a:extLst>
                    <a:ext uri="{9D8B030D-6E8A-4147-A177-3AD203B41FA5}">
                      <a16:colId xmlns:a16="http://schemas.microsoft.com/office/drawing/2014/main" val="3164494684"/>
                    </a:ext>
                  </a:extLst>
                </a:gridCol>
              </a:tblGrid>
              <a:tr h="3701143"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cs-CZ" sz="160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Nárokové </a:t>
                      </a:r>
                    </a:p>
                    <a:p>
                      <a:pPr algn="ctr"/>
                      <a:r>
                        <a:rPr lang="cs-CZ" sz="160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složky </a:t>
                      </a:r>
                    </a:p>
                    <a:p>
                      <a:pPr algn="ctr"/>
                      <a:r>
                        <a:rPr lang="cs-CZ" sz="160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platu</a:t>
                      </a:r>
                    </a:p>
                  </a:txBody>
                  <a:tcPr marL="91444" marR="91444" marT="45724" marB="45724"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altLang="cs-CZ" sz="1600" b="1" dirty="0">
                          <a:solidFill>
                            <a:srgbClr val="00679B"/>
                          </a:solidFill>
                          <a:latin typeface="+mn-lt"/>
                          <a:cs typeface="Arial" panose="020B0604020202020204" pitchFamily="34" charset="0"/>
                        </a:rPr>
                        <a:t>Platová třída a stupeň</a:t>
                      </a:r>
                      <a:r>
                        <a:rPr lang="cs-CZ" altLang="cs-CZ" sz="1600" b="1" baseline="0" dirty="0">
                          <a:solidFill>
                            <a:srgbClr val="00679B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altLang="cs-CZ" sz="1600" b="0" baseline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pl-PL" sz="1600" b="0" dirty="0">
                          <a:solidFill>
                            <a:srgbClr val="002060"/>
                          </a:solidFill>
                        </a:rPr>
                        <a:t>§ 122 až § 137 a § 224 odst. 2 ZP</a:t>
                      </a:r>
                      <a:r>
                        <a:rPr lang="cs-CZ" altLang="cs-CZ" sz="1600" b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; § 3 odst. 1 NV č. 341/2017 Sb.)</a:t>
                      </a: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</a:pPr>
                      <a:endParaRPr lang="cs-CZ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lvl="0" indent="-285750" eaLnBrk="1" hangingPunct="1"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cs-CZ" altLang="cs-CZ" sz="1600" b="1" dirty="0">
                          <a:solidFill>
                            <a:srgbClr val="00679B"/>
                          </a:solidFill>
                          <a:latin typeface="+mn-lt"/>
                          <a:cs typeface="Arial" panose="020B0604020202020204" pitchFamily="34" charset="0"/>
                        </a:rPr>
                        <a:t>Příplatek za vedení </a:t>
                      </a:r>
                      <a:r>
                        <a:rPr lang="cs-CZ" altLang="cs-CZ" sz="1600" b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podle stupně řízení a náročnosti řídící práce (§ 124</a:t>
                      </a:r>
                      <a:r>
                        <a:rPr lang="cs-CZ" altLang="cs-CZ" sz="1600" b="0" baseline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ZP)</a:t>
                      </a:r>
                    </a:p>
                    <a:p>
                      <a:pPr marL="285750" lvl="0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endParaRPr lang="cs-CZ" altLang="cs-CZ" sz="1600" b="1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lvl="0" indent="0" ea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cs-CZ" altLang="cs-CZ" sz="1600" b="1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cs-CZ" altLang="cs-CZ" sz="1600" b="1" dirty="0">
                          <a:solidFill>
                            <a:srgbClr val="00679B"/>
                          </a:solidFill>
                          <a:latin typeface="+mn-lt"/>
                          <a:cs typeface="Arial" panose="020B0604020202020204" pitchFamily="34" charset="0"/>
                        </a:rPr>
                        <a:t>2.st.ř. 15-40%</a:t>
                      </a:r>
                      <a:r>
                        <a:rPr lang="cs-CZ" altLang="cs-CZ" sz="1600" b="1" baseline="0" dirty="0">
                          <a:solidFill>
                            <a:srgbClr val="00679B"/>
                          </a:solidFill>
                          <a:latin typeface="+mn-lt"/>
                          <a:cs typeface="Arial" panose="020B0604020202020204" pitchFamily="34" charset="0"/>
                        </a:rPr>
                        <a:t>   /   </a:t>
                      </a:r>
                      <a:r>
                        <a:rPr lang="cs-CZ" altLang="cs-CZ" sz="1600" b="1" dirty="0">
                          <a:solidFill>
                            <a:srgbClr val="00679B"/>
                          </a:solidFill>
                          <a:latin typeface="+mn-lt"/>
                          <a:cs typeface="Arial" panose="020B0604020202020204" pitchFamily="34" charset="0"/>
                        </a:rPr>
                        <a:t>3.st.ř. 20-50%</a:t>
                      </a:r>
                      <a:r>
                        <a:rPr lang="cs-CZ" altLang="cs-CZ" sz="1600" b="1" baseline="0" dirty="0">
                          <a:solidFill>
                            <a:srgbClr val="00679B"/>
                          </a:solidFill>
                          <a:latin typeface="+mn-lt"/>
                          <a:cs typeface="Arial" panose="020B0604020202020204" pitchFamily="34" charset="0"/>
                        </a:rPr>
                        <a:t>   /   </a:t>
                      </a:r>
                      <a:r>
                        <a:rPr lang="cs-CZ" altLang="cs-CZ" sz="1600" b="1" dirty="0">
                          <a:solidFill>
                            <a:srgbClr val="00679B"/>
                          </a:solidFill>
                          <a:latin typeface="+mn-lt"/>
                          <a:cs typeface="Arial" panose="020B0604020202020204" pitchFamily="34" charset="0"/>
                        </a:rPr>
                        <a:t> 4.st.ř.  30-60%</a:t>
                      </a:r>
                      <a:r>
                        <a:rPr lang="cs-CZ" altLang="cs-CZ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altLang="cs-CZ" sz="1600" b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nejvyššího stupně platové       </a:t>
                      </a:r>
                    </a:p>
                    <a:p>
                      <a:pPr marL="0" lvl="0" indent="0" ea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cs-CZ" altLang="cs-CZ" sz="1600" b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           třídy, v níž je ředitel zařazen</a:t>
                      </a:r>
                      <a:r>
                        <a:rPr lang="cs-CZ" altLang="cs-CZ" sz="160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 </a:t>
                      </a:r>
                      <a:r>
                        <a:rPr lang="cs-CZ" altLang="cs-CZ" sz="160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cs-CZ" altLang="cs-CZ" sz="1600" b="1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ředitel PO je vždy min. ve 2.stupni řízení)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endParaRPr lang="cs-CZ" altLang="cs-CZ" sz="1600" b="1" dirty="0">
                        <a:solidFill>
                          <a:srgbClr val="00679B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altLang="cs-CZ" sz="1600" b="1" dirty="0">
                          <a:solidFill>
                            <a:srgbClr val="00679B"/>
                          </a:solidFill>
                          <a:latin typeface="+mn-lt"/>
                          <a:cs typeface="Arial" panose="020B0604020202020204" pitchFamily="34" charset="0"/>
                        </a:rPr>
                        <a:t>Zvláštní příplatek </a:t>
                      </a:r>
                      <a:r>
                        <a:rPr lang="cs-CZ" altLang="cs-CZ" sz="1600" b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(§ 129 ZP) pokud ředitel vykonává přímou vyučovací povinnost ve speciální třídě nebo je třídním učitelem.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cs-CZ" altLang="cs-CZ" sz="1600" b="1" dirty="0">
                        <a:solidFill>
                          <a:srgbClr val="00679B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altLang="cs-CZ" sz="1600" b="1" dirty="0">
                          <a:solidFill>
                            <a:srgbClr val="00679B"/>
                          </a:solidFill>
                          <a:latin typeface="+mn-lt"/>
                          <a:cs typeface="Arial" panose="020B0604020202020204" pitchFamily="34" charset="0"/>
                        </a:rPr>
                        <a:t>Specializační příplatek  </a:t>
                      </a:r>
                      <a:r>
                        <a:rPr lang="cs-CZ" altLang="cs-CZ" sz="1600" b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(§ 133 zákoníku práce) </a:t>
                      </a:r>
                      <a:r>
                        <a:rPr lang="cs-CZ" altLang="cs-CZ" sz="1600" b="1" dirty="0">
                          <a:solidFill>
                            <a:srgbClr val="00679B"/>
                          </a:solidFill>
                          <a:latin typeface="+mn-lt"/>
                          <a:cs typeface="Arial" panose="020B0604020202020204" pitchFamily="34" charset="0"/>
                        </a:rPr>
                        <a:t>pedagogickému pracovníkovi</a:t>
                      </a:r>
                      <a:r>
                        <a:rPr lang="cs-CZ" altLang="cs-CZ" sz="1600" b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, který vedle přímé pedagogické činnosti vykonává také specializované činnosti (např. koordinátor ICT, koordinátor ŠVP, apod.…</a:t>
                      </a:r>
                    </a:p>
                  </a:txBody>
                  <a:tcPr marL="91444" marR="91444" marT="45724" marB="4572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639080"/>
                  </a:ext>
                </a:extLst>
              </a:tr>
              <a:tr h="20012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Nenárokové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složky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platu</a:t>
                      </a:r>
                    </a:p>
                    <a:p>
                      <a:pPr algn="ctr"/>
                      <a:endParaRPr lang="cs-CZ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>
                    <a:solidFill>
                      <a:srgbClr val="96F367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endParaRPr lang="cs-CZ" altLang="cs-CZ" sz="1600" b="1" dirty="0">
                        <a:solidFill>
                          <a:srgbClr val="00679B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lvl="0" indent="-285750" eaLnBrk="1" hangingPunct="1"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cs-CZ" altLang="cs-CZ" sz="1600" b="1" dirty="0">
                          <a:solidFill>
                            <a:srgbClr val="00679B"/>
                          </a:solidFill>
                          <a:latin typeface="+mn-lt"/>
                          <a:cs typeface="Arial" panose="020B0604020202020204" pitchFamily="34" charset="0"/>
                        </a:rPr>
                        <a:t>Osobní příplatek </a:t>
                      </a:r>
                      <a:r>
                        <a:rPr lang="cs-CZ" altLang="cs-CZ" sz="160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(§ 131 ZP)</a:t>
                      </a:r>
                    </a:p>
                    <a:p>
                      <a:pPr marL="0" lvl="0" indent="0" eaLnBrk="1" hangingPunct="1">
                        <a:buClr>
                          <a:schemeClr val="tx1"/>
                        </a:buClr>
                        <a:buFontTx/>
                        <a:buNone/>
                        <a:defRPr/>
                      </a:pPr>
                      <a:r>
                        <a:rPr lang="cs-CZ" altLang="cs-CZ" sz="1600" i="1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     (dlouhodobě dobré výsledky, větší rozsah pracovních úkolů, vynikající   odborník</a:t>
                      </a:r>
                      <a:r>
                        <a:rPr lang="cs-CZ" altLang="cs-CZ" sz="1600" i="1" baseline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cs-CZ" altLang="cs-CZ" sz="1600" b="1" i="1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až 50%</a:t>
                      </a:r>
                      <a:r>
                        <a:rPr lang="cs-CZ" altLang="cs-CZ" sz="1600" b="1" i="1" baseline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altLang="cs-CZ" sz="1600" i="1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nejvyššího  </a:t>
                      </a:r>
                    </a:p>
                    <a:p>
                      <a:pPr marL="0" lvl="0" indent="0" eaLnBrk="1" hangingPunct="1">
                        <a:buClr>
                          <a:schemeClr val="tx1"/>
                        </a:buClr>
                        <a:buFontTx/>
                        <a:buNone/>
                        <a:defRPr/>
                      </a:pPr>
                      <a:r>
                        <a:rPr lang="cs-CZ" altLang="cs-CZ" sz="1600" i="1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     platového stupně příslušné tarifní třídy, do které je ředitel zařazen; </a:t>
                      </a:r>
                      <a:r>
                        <a:rPr lang="cs-CZ" altLang="cs-CZ" sz="1600" b="1" i="1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až</a:t>
                      </a:r>
                      <a:r>
                        <a:rPr lang="cs-CZ" altLang="cs-CZ" sz="1600" b="1" i="1" baseline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altLang="cs-CZ" sz="1600" b="1" i="1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100% </a:t>
                      </a:r>
                      <a:r>
                        <a:rPr lang="cs-CZ" altLang="cs-CZ" sz="1600" i="1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v případě  zařazení od  </a:t>
                      </a:r>
                    </a:p>
                    <a:p>
                      <a:pPr marL="0" lvl="0" indent="0" eaLnBrk="1" hangingPunct="1">
                        <a:buClr>
                          <a:schemeClr val="tx1"/>
                        </a:buClr>
                        <a:buFontTx/>
                        <a:buNone/>
                        <a:defRPr/>
                      </a:pPr>
                      <a:r>
                        <a:rPr lang="cs-CZ" altLang="cs-CZ" sz="1600" i="1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     10. platové třídy výše)</a:t>
                      </a:r>
                    </a:p>
                    <a:p>
                      <a:pPr marL="285750" lvl="0" indent="-285750" eaLnBrk="1" hangingPunct="1"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endParaRPr lang="cs-CZ" altLang="cs-CZ" sz="1600" b="1" dirty="0">
                        <a:solidFill>
                          <a:srgbClr val="00679B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lvl="0" indent="-285750" eaLnBrk="1" hangingPunct="1"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cs-CZ" altLang="cs-CZ" sz="1600" b="1" dirty="0">
                          <a:solidFill>
                            <a:srgbClr val="00679B"/>
                          </a:solidFill>
                          <a:latin typeface="+mn-lt"/>
                          <a:cs typeface="Arial" panose="020B0604020202020204" pitchFamily="34" charset="0"/>
                        </a:rPr>
                        <a:t>Odměna</a:t>
                      </a:r>
                      <a:r>
                        <a:rPr lang="cs-CZ" altLang="cs-CZ" sz="160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altLang="cs-CZ" sz="160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(§ 134 ZP)</a:t>
                      </a:r>
                    </a:p>
                  </a:txBody>
                  <a:tcPr marL="91444" marR="91444" marT="45724" marB="4572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303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3472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70EBA304-87BC-454B-B81C-0BA1B3D6B958}"/>
              </a:ext>
            </a:extLst>
          </p:cNvPr>
          <p:cNvSpPr/>
          <p:nvPr/>
        </p:nvSpPr>
        <p:spPr>
          <a:xfrm>
            <a:off x="4302020" y="558840"/>
            <a:ext cx="3102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STŘEDNÍ ČLÁNEK PODPORY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A503032-2DD6-8E43-AB7E-43FABAE0FC2F}"/>
              </a:ext>
            </a:extLst>
          </p:cNvPr>
          <p:cNvSpPr txBox="1"/>
          <p:nvPr/>
        </p:nvSpPr>
        <p:spPr>
          <a:xfrm>
            <a:off x="1089847" y="3202865"/>
            <a:ext cx="1024014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002060"/>
                </a:solidFill>
              </a:rPr>
              <a:t>Pilotáž MŠMT 2021 – 2023 </a:t>
            </a:r>
            <a:r>
              <a:rPr lang="cs-CZ" dirty="0">
                <a:solidFill>
                  <a:srgbClr val="002060"/>
                </a:solidFill>
              </a:rPr>
              <a:t>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vybudování funkčního systému podpory škol, který přispěje ke zvýšení kvality vzdělávání, spolupráce, zefektivnění řízení škol a školské soustavy a ke snížení nerovností ve vzdělávání.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obecní úroveň / </a:t>
            </a:r>
            <a:r>
              <a:rPr lang="cs-CZ" b="1" dirty="0">
                <a:solidFill>
                  <a:srgbClr val="002060"/>
                </a:solidFill>
              </a:rPr>
              <a:t>okresní úroveň </a:t>
            </a:r>
            <a:r>
              <a:rPr lang="cs-CZ" dirty="0">
                <a:solidFill>
                  <a:srgbClr val="002060"/>
                </a:solidFill>
              </a:rPr>
              <a:t>/ krajská úroveň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pilotní okresy: Semily a Svitavy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025A98E-B7F7-BB4F-81AF-2020B43F949D}"/>
              </a:ext>
            </a:extLst>
          </p:cNvPr>
          <p:cNvSpPr txBox="1"/>
          <p:nvPr/>
        </p:nvSpPr>
        <p:spPr>
          <a:xfrm>
            <a:off x="1089847" y="4994019"/>
            <a:ext cx="102401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NNO – </a:t>
            </a:r>
            <a:r>
              <a:rPr lang="cs-CZ" b="1" dirty="0" err="1">
                <a:solidFill>
                  <a:srgbClr val="002060"/>
                </a:solidFill>
              </a:rPr>
              <a:t>Eduzměna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(Kutnohorsko) – financováno nadacemi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3E9AA9A-3F1A-9B49-9638-410AD92C5211}"/>
              </a:ext>
            </a:extLst>
          </p:cNvPr>
          <p:cNvSpPr txBox="1"/>
          <p:nvPr/>
        </p:nvSpPr>
        <p:spPr>
          <a:xfrm>
            <a:off x="1089847" y="5605361"/>
            <a:ext cx="102401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Projekt Partnerství 2030+  </a:t>
            </a:r>
            <a:r>
              <a:rPr lang="cs-CZ" dirty="0">
                <a:solidFill>
                  <a:srgbClr val="002060"/>
                </a:solidFill>
              </a:rPr>
              <a:t>(NNO a vybrané asociace) – financováno nadacemi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BD5EEAC-1010-314A-9408-07FC111F0749}"/>
              </a:ext>
            </a:extLst>
          </p:cNvPr>
          <p:cNvSpPr txBox="1"/>
          <p:nvPr/>
        </p:nvSpPr>
        <p:spPr>
          <a:xfrm>
            <a:off x="1089847" y="1760526"/>
            <a:ext cx="1024014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b="1" dirty="0">
                <a:solidFill>
                  <a:srgbClr val="002060"/>
                </a:solidFill>
              </a:rPr>
              <a:t>široká decentralizace </a:t>
            </a:r>
            <a:r>
              <a:rPr lang="cs-CZ" b="1" dirty="0" err="1">
                <a:solidFill>
                  <a:srgbClr val="002060"/>
                </a:solidFill>
              </a:rPr>
              <a:t>RgŠ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– důsledky, výhody vs. nevýhody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právní subjektivita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pohled ředitelů škol na potřebu středního článku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>
                <a:solidFill>
                  <a:srgbClr val="C00000"/>
                </a:solidFill>
              </a:rPr>
              <a:t>VÝSLEDKY VE VZDĚLÁVÁNÍ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2F3ADC0-0CA9-6F49-AE5B-C0D03D997CDA}"/>
              </a:ext>
            </a:extLst>
          </p:cNvPr>
          <p:cNvSpPr txBox="1"/>
          <p:nvPr/>
        </p:nvSpPr>
        <p:spPr>
          <a:xfrm>
            <a:off x="1089847" y="1067973"/>
            <a:ext cx="102401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Strategie 2030+    HLAVNÍ SMĚRY VZDĚLÁVACÍ POLITIKY ČR DO ROKU 2030+</a:t>
            </a:r>
          </a:p>
        </p:txBody>
      </p:sp>
      <p:sp>
        <p:nvSpPr>
          <p:cNvPr id="11" name="Volný tvar 10">
            <a:extLst>
              <a:ext uri="{FF2B5EF4-FFF2-40B4-BE49-F238E27FC236}">
                <a16:creationId xmlns:a16="http://schemas.microsoft.com/office/drawing/2014/main" id="{B8BF0EC8-58E5-A644-9F6D-6BC445753191}"/>
              </a:ext>
            </a:extLst>
          </p:cNvPr>
          <p:cNvSpPr/>
          <p:nvPr/>
        </p:nvSpPr>
        <p:spPr>
          <a:xfrm>
            <a:off x="1058817" y="2307160"/>
            <a:ext cx="724205" cy="774700"/>
          </a:xfrm>
          <a:custGeom>
            <a:avLst/>
            <a:gdLst>
              <a:gd name="connsiteX0" fmla="*/ 0 w 858927"/>
              <a:gd name="connsiteY0" fmla="*/ 296537 h 561547"/>
              <a:gd name="connsiteX1" fmla="*/ 167268 w 858927"/>
              <a:gd name="connsiteY1" fmla="*/ 553015 h 561547"/>
              <a:gd name="connsiteX2" fmla="*/ 836341 w 858927"/>
              <a:gd name="connsiteY2" fmla="*/ 17756 h 561547"/>
              <a:gd name="connsiteX3" fmla="*/ 713678 w 858927"/>
              <a:gd name="connsiteY3" fmla="*/ 118117 h 561547"/>
              <a:gd name="connsiteX4" fmla="*/ 713678 w 858927"/>
              <a:gd name="connsiteY4" fmla="*/ 118117 h 561547"/>
              <a:gd name="connsiteX5" fmla="*/ 613317 w 858927"/>
              <a:gd name="connsiteY5" fmla="*/ 218478 h 561547"/>
              <a:gd name="connsiteX6" fmla="*/ 613317 w 858927"/>
              <a:gd name="connsiteY6" fmla="*/ 218478 h 56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927" h="561547">
                <a:moveTo>
                  <a:pt x="0" y="296537"/>
                </a:moveTo>
                <a:cubicBezTo>
                  <a:pt x="13939" y="448007"/>
                  <a:pt x="27878" y="599478"/>
                  <a:pt x="167268" y="553015"/>
                </a:cubicBezTo>
                <a:cubicBezTo>
                  <a:pt x="306658" y="506552"/>
                  <a:pt x="745273" y="90239"/>
                  <a:pt x="836341" y="17756"/>
                </a:cubicBezTo>
                <a:cubicBezTo>
                  <a:pt x="927409" y="-54727"/>
                  <a:pt x="713678" y="118117"/>
                  <a:pt x="713678" y="118117"/>
                </a:cubicBezTo>
                <a:lnTo>
                  <a:pt x="713678" y="118117"/>
                </a:lnTo>
                <a:lnTo>
                  <a:pt x="613317" y="218478"/>
                </a:lnTo>
                <a:lnTo>
                  <a:pt x="613317" y="218478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55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Obdélník 2"/>
          <p:cNvSpPr>
            <a:spLocks noChangeArrowheads="1"/>
          </p:cNvSpPr>
          <p:nvPr/>
        </p:nvSpPr>
        <p:spPr bwMode="auto">
          <a:xfrm>
            <a:off x="1869814" y="508696"/>
            <a:ext cx="8640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KONTROLA  A HODNOCENÍ PRÁCE ŠKOLY A ŘEDITELE</a:t>
            </a:r>
            <a:endParaRPr lang="cs-CZ" altLang="cs-CZ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809626" y="3047582"/>
            <a:ext cx="1065847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cs-CZ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9 odst. 1  z.  č. 320/2001 Sb., o finanční kontrole: 	</a:t>
            </a:r>
          </a:p>
          <a:p>
            <a:pPr algn="just" eaLnBrk="1" hangingPunct="1">
              <a:defRPr/>
            </a:pPr>
            <a:r>
              <a:rPr lang="cs-CZ" sz="14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ÚZEMNÍ SAMOSPRÁVNÉ CELKY</a:t>
            </a:r>
            <a:r>
              <a:rPr 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kontrolují podle tohoto zákona hospodaření </a:t>
            </a:r>
            <a:r>
              <a:rPr 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veřejnými prostředky u příspěvkových organizací ve své působnosti</a:t>
            </a: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809626" y="2341975"/>
            <a:ext cx="1065847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27 odst. 11  z. č. 250/2000 Sb.: 	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4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ZŘIZOVATEL</a:t>
            </a: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4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provádí kontrolu hospodaření </a:t>
            </a: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příspěvkové organizace </a:t>
            </a:r>
            <a:endParaRPr lang="cs-CZ" altLang="cs-CZ" sz="1400" dirty="0">
              <a:solidFill>
                <a:srgbClr val="227BB8"/>
              </a:solidFill>
              <a:cs typeface="Arial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809626" y="1641365"/>
            <a:ext cx="1065847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15 odst. 2  z. č. 250/2000 Sb.: 	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4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ÚSC a svazek obcí</a:t>
            </a: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4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provádí kontrolu hospodaření</a:t>
            </a: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jimi zřízených právnických osob</a:t>
            </a: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809626" y="1156198"/>
            <a:ext cx="1065847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cs-CZ" altLang="cs-CZ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ČŠI, projekt Kompetence III, 2014:  </a:t>
            </a:r>
            <a:r>
              <a:rPr lang="cs-CZ" altLang="cs-CZ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…zřizovatelé ředitele škol většinou nehodnotí,  výjimkou je posuzování ekonomických aspektů řízení…  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809626" y="4448802"/>
            <a:ext cx="1065847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1400" b="1" dirty="0">
                <a:solidFill>
                  <a:srgbClr val="002060"/>
                </a:solidFill>
                <a:cs typeface="Calibri" panose="020F0502020204030204" pitchFamily="34" charset="0"/>
              </a:rPr>
              <a:t>§ 78 odst. 4 písm. b) z. č. 129/2000 Sb.: 	</a:t>
            </a:r>
          </a:p>
          <a:p>
            <a:pPr algn="just">
              <a:spcAft>
                <a:spcPts val="0"/>
              </a:spcAft>
            </a:pPr>
            <a:r>
              <a:rPr lang="cs-CZ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Finanční výbor provádí kontrolu hospodaření právnických osob a zařízení založených nebo zřízených krajem</a:t>
            </a:r>
            <a:endParaRPr lang="cs-CZ" sz="14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809626" y="3748192"/>
            <a:ext cx="1065847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1400" b="1" dirty="0">
                <a:solidFill>
                  <a:srgbClr val="002060"/>
                </a:solidFill>
                <a:cs typeface="Calibri" panose="020F0502020204030204" pitchFamily="34" charset="0"/>
              </a:rPr>
              <a:t>§ 59 odst. 1 písm. i) z. č. 129/2000 Sb.: 	</a:t>
            </a:r>
          </a:p>
          <a:p>
            <a:pPr algn="just">
              <a:spcAft>
                <a:spcPts val="0"/>
              </a:spcAft>
            </a:pPr>
            <a:r>
              <a:rPr lang="cs-CZ" sz="1400" dirty="0">
                <a:solidFill>
                  <a:srgbClr val="002060"/>
                </a:solidFill>
                <a:cs typeface="Calibri" panose="020F0502020204030204" pitchFamily="34" charset="0"/>
              </a:rPr>
              <a:t>Radě je vyhrazeno ….</a:t>
            </a:r>
            <a:r>
              <a:rPr lang="cs-CZ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 pravidelně jedenkrát ročně projednávat zprávu o činnosti a plnění úkolů právnických osob zřizovaných krajem</a:t>
            </a:r>
            <a:endParaRPr lang="cs-CZ" sz="14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809626" y="5149412"/>
            <a:ext cx="10658474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1400" b="1" dirty="0">
                <a:solidFill>
                  <a:srgbClr val="002060"/>
                </a:solidFill>
                <a:ea typeface="Times New Roman" panose="02020603050405020304" pitchFamily="18" charset="0"/>
              </a:rPr>
              <a:t>§ 119 odst. 2 z. č. 128/2000 Sb.: </a:t>
            </a:r>
          </a:p>
          <a:p>
            <a:pPr algn="just">
              <a:spcAft>
                <a:spcPts val="0"/>
              </a:spcAft>
            </a:pPr>
            <a:r>
              <a:rPr lang="cs-CZ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Finanční výbor</a:t>
            </a:r>
          </a:p>
          <a:p>
            <a:pPr algn="just">
              <a:spcAft>
                <a:spcPts val="0"/>
              </a:spcAft>
            </a:pPr>
            <a:r>
              <a:rPr lang="cs-CZ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a) provádí kontrolu hospodaření s majetkem a finančními prostředky obce,</a:t>
            </a:r>
          </a:p>
          <a:p>
            <a:pPr algn="just">
              <a:spcAft>
                <a:spcPts val="0"/>
              </a:spcAft>
            </a:pPr>
            <a:r>
              <a:rPr lang="cs-CZ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b) plní další úkoly, jimiž jej pověřilo zastupitelstvo obce.</a:t>
            </a:r>
            <a:r>
              <a:rPr lang="cs-CZ" sz="14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6504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781049" y="1857286"/>
            <a:ext cx="1071562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u="sng" dirty="0">
                <a:solidFill>
                  <a:srgbClr val="002060"/>
                </a:solidFill>
              </a:rPr>
              <a:t>předmětem veřejnosprávní kontroly</a:t>
            </a:r>
            <a:r>
              <a:rPr lang="cs-CZ" sz="1600" dirty="0">
                <a:solidFill>
                  <a:srgbClr val="002060"/>
                </a:solidFill>
              </a:rPr>
              <a:t> příspěvkové organizace dle zákona o finanční kontrole a zákona o rozpočtových pravidlech územních rozpočtů </a:t>
            </a:r>
            <a:r>
              <a:rPr lang="cs-CZ" sz="1600" u="sng" dirty="0">
                <a:solidFill>
                  <a:srgbClr val="002060"/>
                </a:solidFill>
              </a:rPr>
              <a:t>může být celé hospodaření příspěvkové organizace (nebo ŠPO)</a:t>
            </a:r>
          </a:p>
        </p:txBody>
      </p:sp>
      <p:sp>
        <p:nvSpPr>
          <p:cNvPr id="6" name="Obdélník 5"/>
          <p:cNvSpPr/>
          <p:nvPr/>
        </p:nvSpPr>
        <p:spPr>
          <a:xfrm>
            <a:off x="781048" y="2608936"/>
            <a:ext cx="1071562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2060"/>
                </a:solidFill>
              </a:rPr>
              <a:t> zřizovatel </a:t>
            </a:r>
            <a:r>
              <a:rPr lang="cs-CZ" sz="1600" b="1" dirty="0">
                <a:solidFill>
                  <a:srgbClr val="002060"/>
                </a:solidFill>
              </a:rPr>
              <a:t>může požadovat </a:t>
            </a:r>
            <a:r>
              <a:rPr lang="cs-CZ" sz="1600" dirty="0">
                <a:solidFill>
                  <a:srgbClr val="002060"/>
                </a:solidFill>
              </a:rPr>
              <a:t>od příspěvkové organizace </a:t>
            </a:r>
            <a:r>
              <a:rPr lang="cs-CZ" sz="1600" b="1" dirty="0">
                <a:solidFill>
                  <a:srgbClr val="002060"/>
                </a:solidFill>
              </a:rPr>
              <a:t>poskytnutí jakýchkoliv podkladů souvisejících s hospodařením příspěvkové organizace</a:t>
            </a:r>
            <a:r>
              <a:rPr lang="cs-CZ" sz="1600" dirty="0">
                <a:solidFill>
                  <a:srgbClr val="002060"/>
                </a:solidFill>
              </a:rPr>
              <a:t> </a:t>
            </a:r>
            <a:r>
              <a:rPr lang="cs-CZ" sz="1600" dirty="0">
                <a:solidFill>
                  <a:srgbClr val="FF0000"/>
                </a:solidFill>
              </a:rPr>
              <a:t>(včetně pracovních smluv, dohod o provedení práce, dohod o pracovní činnosti, platových výměrů, výplatních pásek a přehled vyplacených odměn)</a:t>
            </a:r>
            <a:endParaRPr lang="cs-CZ" sz="1600" dirty="0">
              <a:solidFill>
                <a:srgbClr val="00206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81050" y="1105636"/>
            <a:ext cx="10715625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1600" dirty="0">
                <a:solidFill>
                  <a:srgbClr val="002060"/>
                </a:solidFill>
              </a:rPr>
              <a:t>Stanovisko odboru veřejné správy, dozoru a kontroly MV, č. j. MV-148402-4/ODK-2019, ze dne 11.11.2019, k poskytování součinnosti při veřejnosprávní kontrole zřizovatele:    </a:t>
            </a:r>
            <a:r>
              <a:rPr lang="cs-CZ" sz="1600" dirty="0">
                <a:solidFill>
                  <a:srgbClr val="002060"/>
                </a:solidFill>
                <a:hlinkClick r:id="rId2" action="ppaction://hlinkfile"/>
              </a:rPr>
              <a:t>Stanovisko MV k veřejnosprávní kontrole zřizovatele vůči PO.pdf</a:t>
            </a:r>
            <a:endParaRPr lang="cs-CZ" sz="1600" dirty="0">
              <a:solidFill>
                <a:srgbClr val="002060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8" y="3606808"/>
            <a:ext cx="10877552" cy="283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0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Obdélník 2"/>
          <p:cNvSpPr>
            <a:spLocks noChangeArrowheads="1"/>
          </p:cNvSpPr>
          <p:nvPr/>
        </p:nvSpPr>
        <p:spPr bwMode="auto">
          <a:xfrm>
            <a:off x="595086" y="260648"/>
            <a:ext cx="105228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ZÁKLADNÍ OBLASTI PRO HODNOCENÍ ČINNOSTI ŠKOLY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AUTOEVALUACE ŠKOLY /  EVALUACE ZŘIZOVATELEM </a:t>
            </a:r>
            <a:r>
              <a:rPr lang="cs-CZ" altLang="cs-CZ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2503690467"/>
              </p:ext>
            </p:extLst>
          </p:nvPr>
        </p:nvGraphicFramePr>
        <p:xfrm>
          <a:off x="1004888" y="1128713"/>
          <a:ext cx="10725150" cy="5468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196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911658" y="1636748"/>
            <a:ext cx="674131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2060"/>
                </a:solidFill>
              </a:rPr>
              <a:t>Každoroční aktualizace</a:t>
            </a:r>
          </a:p>
        </p:txBody>
      </p:sp>
      <p:sp>
        <p:nvSpPr>
          <p:cNvPr id="3" name="Obdélník 2"/>
          <p:cNvSpPr/>
          <p:nvPr/>
        </p:nvSpPr>
        <p:spPr>
          <a:xfrm>
            <a:off x="851865" y="540336"/>
            <a:ext cx="108451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rgbClr val="002060"/>
                </a:solidFill>
              </a:rPr>
              <a:t>KRITÉRIA  HODNOCENÍ PODMÍNEK, PRŮBĚHU A VÝSLEDKŮ VZDĚLÁVÁNÍ </a:t>
            </a:r>
          </a:p>
          <a:p>
            <a:pPr algn="ctr"/>
            <a:r>
              <a:rPr lang="cs-CZ" dirty="0">
                <a:solidFill>
                  <a:srgbClr val="002060"/>
                </a:solidFill>
              </a:rPr>
              <a:t>stanovená ČŠI a využitelná školami a jejich zřizovateli</a:t>
            </a:r>
          </a:p>
        </p:txBody>
      </p:sp>
      <p:sp>
        <p:nvSpPr>
          <p:cNvPr id="5" name="Obdélník 4"/>
          <p:cNvSpPr/>
          <p:nvPr/>
        </p:nvSpPr>
        <p:spPr>
          <a:xfrm>
            <a:off x="4911658" y="2425384"/>
            <a:ext cx="3326606" cy="39703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Kritéria jsou zpracována v modifikacích: MŠ, ZŠ, SŠ (G, SOŠ, VOŠ, ZUŠ, ŠD a ŠK, DM atd.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2060"/>
                </a:solidFill>
              </a:rPr>
              <a:t>S kritérii je možné pracovat </a:t>
            </a:r>
            <a:r>
              <a:rPr lang="cs-CZ" dirty="0">
                <a:solidFill>
                  <a:srgbClr val="002060"/>
                </a:solidFill>
              </a:rPr>
              <a:t>také v rámci </a:t>
            </a:r>
            <a:r>
              <a:rPr lang="cs-CZ" b="1" dirty="0" err="1">
                <a:solidFill>
                  <a:srgbClr val="002060"/>
                </a:solidFill>
              </a:rPr>
              <a:t>autoevaluačních</a:t>
            </a:r>
            <a:r>
              <a:rPr lang="cs-CZ" b="1" dirty="0">
                <a:solidFill>
                  <a:srgbClr val="002060"/>
                </a:solidFill>
              </a:rPr>
              <a:t> aktivit</a:t>
            </a:r>
            <a:r>
              <a:rPr lang="cs-CZ" dirty="0">
                <a:solidFill>
                  <a:srgbClr val="002060"/>
                </a:solidFill>
              </a:rPr>
              <a:t> jednotlivých </a:t>
            </a:r>
            <a:r>
              <a:rPr lang="cs-CZ" b="1" dirty="0">
                <a:solidFill>
                  <a:srgbClr val="002060"/>
                </a:solidFill>
              </a:rPr>
              <a:t>škol </a:t>
            </a:r>
            <a:r>
              <a:rPr lang="cs-CZ" dirty="0">
                <a:solidFill>
                  <a:srgbClr val="002060"/>
                </a:solidFill>
              </a:rPr>
              <a:t>a školských zařízení a </a:t>
            </a:r>
            <a:r>
              <a:rPr lang="cs-CZ" b="1" u="sng" dirty="0">
                <a:solidFill>
                  <a:srgbClr val="002060"/>
                </a:solidFill>
              </a:rPr>
              <a:t>také v rámci hodnocení škol a školských zařízení ze strany jejich zřizovatelů.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b="1" u="sng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b="1" u="sng" dirty="0">
              <a:solidFill>
                <a:srgbClr val="00206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524605" y="2425384"/>
            <a:ext cx="312837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Základní oblasti</a:t>
            </a:r>
          </a:p>
          <a:p>
            <a:endParaRPr lang="cs-CZ" sz="800" dirty="0">
              <a:solidFill>
                <a:srgbClr val="002060"/>
              </a:solidFill>
            </a:endParaRPr>
          </a:p>
          <a:p>
            <a:endParaRPr lang="cs-CZ" sz="8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Koncepce a rámec školy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8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Pedagogické vedení školy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8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Kvalita pedagogického sboru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8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Vzdělávání a vzdělávací výsledky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8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Podpora dětí při vzdělávání (rovné příležitosti)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8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8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8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F7D49DD6-3ED4-E94F-B85C-A5141DC83F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9" t="22931" r="43215" b="7258"/>
          <a:stretch/>
        </p:blipFill>
        <p:spPr>
          <a:xfrm>
            <a:off x="989844" y="1625618"/>
            <a:ext cx="3336626" cy="47572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487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793715" y="1151090"/>
            <a:ext cx="10677525" cy="341632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altLang="cs-CZ" sz="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alt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kontrola a hodno</a:t>
            </a: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cení činnosti školy a práce ředitele </a:t>
            </a:r>
            <a:r>
              <a:rPr lang="cs-CZ" alt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zřizovatelem</a:t>
            </a: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(kritéria)</a:t>
            </a:r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cs-CZ" altLang="cs-CZ" sz="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altLang="cs-CZ" sz="1600" b="1" dirty="0">
                <a:solidFill>
                  <a:srgbClr val="002060"/>
                </a:solidFill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inspekční zprávy ČSI </a:t>
            </a: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zprávy dalších kontrolních orgánů</a:t>
            </a:r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cs-CZ" altLang="cs-CZ" sz="5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alt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výroční zprávy</a:t>
            </a: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škol (povinně ze zákona zpracovávají ZŠ, SŠ, VOŠ dle § 10 odst. 3 ŠZ) = základní dokument pro hodnocení (</a:t>
            </a:r>
            <a:r>
              <a:rPr lang="cs-CZ" alt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ZŘIZOVATEL ROZHODNE – mohou VZ zpracovávat i ostatní druhy škol a školských zařízení dle podobné nebo jiné zvolené struktury</a:t>
            </a: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cs-CZ" altLang="cs-CZ" sz="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altLang="cs-CZ" sz="1600" b="1" dirty="0">
                <a:solidFill>
                  <a:srgbClr val="002060"/>
                </a:solidFill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komunikace</a:t>
            </a: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rodiči žáků a školskou radou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§"/>
            </a:pPr>
            <a:endParaRPr lang="cs-CZ" altLang="cs-CZ" sz="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alt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plnění koncepce školy </a:t>
            </a: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její soulad s koncepcí a požadavky zřizovatele</a:t>
            </a:r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cs-CZ" altLang="cs-CZ" sz="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altLang="cs-CZ" sz="1600" b="1" dirty="0">
                <a:solidFill>
                  <a:srgbClr val="002060"/>
                </a:solidFill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prezentace školy </a:t>
            </a: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veřejnosti</a:t>
            </a:r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cs-CZ" altLang="cs-CZ" sz="5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alt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sebehodnocení ředitele</a:t>
            </a: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(jeho práce jako ředitele a činnosti školy) </a:t>
            </a: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(zřizovatel může uložit např. směrnicí o odměňování a pravidlech hodnocení práce ředitele)</a:t>
            </a:r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atd. </a:t>
            </a:r>
          </a:p>
          <a:p>
            <a:pPr lvl="1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altLang="cs-CZ" sz="5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734" name="Obdélník 11"/>
          <p:cNvSpPr>
            <a:spLocks noChangeArrowheads="1"/>
          </p:cNvSpPr>
          <p:nvPr/>
        </p:nvSpPr>
        <p:spPr bwMode="auto">
          <a:xfrm>
            <a:off x="3073157" y="470717"/>
            <a:ext cx="6405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HLAVNÍ ZDROJE INFORMACÍ PRO ZŘIZOVATELE </a:t>
            </a:r>
            <a:r>
              <a:rPr lang="cs-CZ" altLang="cs-CZ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(zejména)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965158"/>
              </p:ext>
            </p:extLst>
          </p:nvPr>
        </p:nvGraphicFramePr>
        <p:xfrm>
          <a:off x="793715" y="5032001"/>
          <a:ext cx="10677525" cy="126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77525">
                  <a:extLst>
                    <a:ext uri="{9D8B030D-6E8A-4147-A177-3AD203B41FA5}">
                      <a16:colId xmlns:a16="http://schemas.microsoft.com/office/drawing/2014/main" val="2594592300"/>
                    </a:ext>
                  </a:extLst>
                </a:gridCol>
              </a:tblGrid>
              <a:tr h="3111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Hodnocení práce ředitele školy a činnosti školy zřizovatelem musí být: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761906"/>
                  </a:ext>
                </a:extLst>
              </a:tr>
              <a:tr h="933414"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…průběžné, periodické + na konci 6letého období / </a:t>
                      </a:r>
                    </a:p>
                    <a:p>
                      <a:pPr algn="ctr"/>
                      <a:r>
                        <a:rPr lang="cs-CZ" alt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objektivní / odborné / transparentní</a:t>
                      </a:r>
                      <a:r>
                        <a:rPr lang="cs-CZ" altLang="cs-CZ" sz="16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</a:t>
                      </a:r>
                      <a:r>
                        <a:rPr lang="cs-CZ" alt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jasné</a:t>
                      </a:r>
                      <a:r>
                        <a:rPr lang="cs-CZ" altLang="cs-CZ" sz="16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cs-CZ" alt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jednoznačné / věcné  / srozumitelné  / </a:t>
                      </a:r>
                    </a:p>
                    <a:p>
                      <a:pPr algn="ctr"/>
                      <a:r>
                        <a:rPr lang="cs-CZ" alt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vystihující a hodnotící manažerský výkon ředitele / všestranné, tj. posuzující všechny oblasti činnosti / …</a:t>
                      </a:r>
                      <a:endParaRPr lang="cs-CZ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814250"/>
                  </a:ext>
                </a:extLst>
              </a:tr>
            </a:tbl>
          </a:graphicData>
        </a:graphic>
      </p:graphicFrame>
      <p:sp>
        <p:nvSpPr>
          <p:cNvPr id="5" name="Volný tvar 4">
            <a:extLst>
              <a:ext uri="{FF2B5EF4-FFF2-40B4-BE49-F238E27FC236}">
                <a16:creationId xmlns:a16="http://schemas.microsoft.com/office/drawing/2014/main" id="{3CAC7B3A-CBF8-0E40-B511-3FD8B8A9E4C4}"/>
              </a:ext>
            </a:extLst>
          </p:cNvPr>
          <p:cNvSpPr/>
          <p:nvPr/>
        </p:nvSpPr>
        <p:spPr>
          <a:xfrm>
            <a:off x="1058579" y="1784484"/>
            <a:ext cx="724205" cy="774700"/>
          </a:xfrm>
          <a:custGeom>
            <a:avLst/>
            <a:gdLst>
              <a:gd name="connsiteX0" fmla="*/ 0 w 858927"/>
              <a:gd name="connsiteY0" fmla="*/ 296537 h 561547"/>
              <a:gd name="connsiteX1" fmla="*/ 167268 w 858927"/>
              <a:gd name="connsiteY1" fmla="*/ 553015 h 561547"/>
              <a:gd name="connsiteX2" fmla="*/ 836341 w 858927"/>
              <a:gd name="connsiteY2" fmla="*/ 17756 h 561547"/>
              <a:gd name="connsiteX3" fmla="*/ 713678 w 858927"/>
              <a:gd name="connsiteY3" fmla="*/ 118117 h 561547"/>
              <a:gd name="connsiteX4" fmla="*/ 713678 w 858927"/>
              <a:gd name="connsiteY4" fmla="*/ 118117 h 561547"/>
              <a:gd name="connsiteX5" fmla="*/ 613317 w 858927"/>
              <a:gd name="connsiteY5" fmla="*/ 218478 h 561547"/>
              <a:gd name="connsiteX6" fmla="*/ 613317 w 858927"/>
              <a:gd name="connsiteY6" fmla="*/ 218478 h 56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927" h="561547">
                <a:moveTo>
                  <a:pt x="0" y="296537"/>
                </a:moveTo>
                <a:cubicBezTo>
                  <a:pt x="13939" y="448007"/>
                  <a:pt x="27878" y="599478"/>
                  <a:pt x="167268" y="553015"/>
                </a:cubicBezTo>
                <a:cubicBezTo>
                  <a:pt x="306658" y="506552"/>
                  <a:pt x="745273" y="90239"/>
                  <a:pt x="836341" y="17756"/>
                </a:cubicBezTo>
                <a:cubicBezTo>
                  <a:pt x="927409" y="-54727"/>
                  <a:pt x="713678" y="118117"/>
                  <a:pt x="713678" y="118117"/>
                </a:cubicBezTo>
                <a:lnTo>
                  <a:pt x="713678" y="118117"/>
                </a:lnTo>
                <a:lnTo>
                  <a:pt x="613317" y="218478"/>
                </a:lnTo>
                <a:lnTo>
                  <a:pt x="613317" y="218478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9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404665"/>
            <a:ext cx="7842851" cy="584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ál 6"/>
          <p:cNvSpPr/>
          <p:nvPr/>
        </p:nvSpPr>
        <p:spPr>
          <a:xfrm>
            <a:off x="2028824" y="5272216"/>
            <a:ext cx="1045237" cy="97301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cs-CZ" sz="1600" dirty="0"/>
              <a:t>ŠKOLA</a:t>
            </a:r>
          </a:p>
          <a:p>
            <a:pPr algn="ctr"/>
            <a:endParaRPr lang="cs-CZ" dirty="0"/>
          </a:p>
        </p:txBody>
      </p:sp>
      <p:sp>
        <p:nvSpPr>
          <p:cNvPr id="8" name="Vývojový diagram: více dokumentů 7"/>
          <p:cNvSpPr/>
          <p:nvPr/>
        </p:nvSpPr>
        <p:spPr>
          <a:xfrm>
            <a:off x="9721876" y="1391619"/>
            <a:ext cx="1771049" cy="2335838"/>
          </a:xfrm>
          <a:prstGeom prst="flowChartMulti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b="1" dirty="0">
                <a:solidFill>
                  <a:srgbClr val="FF0000"/>
                </a:solidFill>
              </a:rPr>
              <a:t>VÝSLEDKY VE VZDĚLÁVÁNÍ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bg1"/>
                </a:solidFill>
              </a:rPr>
              <a:t>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9" name="Obdélník 8"/>
          <p:cNvSpPr/>
          <p:nvPr/>
        </p:nvSpPr>
        <p:spPr>
          <a:xfrm>
            <a:off x="7618969" y="4902884"/>
            <a:ext cx="3126882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b="1" u="sng" dirty="0">
                <a:solidFill>
                  <a:srgbClr val="0070C0"/>
                </a:solidFill>
              </a:rPr>
              <a:t>… CO  Z/MŮŽE  ZŘIZOVATEL …?</a:t>
            </a:r>
          </a:p>
        </p:txBody>
      </p:sp>
    </p:spTree>
    <p:extLst>
      <p:ext uri="{BB962C8B-B14F-4D97-AF65-F5344CB8AC3E}">
        <p14:creationId xmlns:p14="http://schemas.microsoft.com/office/powerpoint/2010/main" val="419435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ovéPole 2"/>
          <p:cNvSpPr txBox="1">
            <a:spLocks noChangeArrowheads="1"/>
          </p:cNvSpPr>
          <p:nvPr/>
        </p:nvSpPr>
        <p:spPr bwMode="auto">
          <a:xfrm>
            <a:off x="1009650" y="1314450"/>
            <a:ext cx="10382250" cy="16312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2060"/>
                </a:solidFill>
                <a:latin typeface="+mn-lt"/>
              </a:rPr>
              <a:t>Základem dobrého vztahu mezi zřizovatelem a jím zřizovanou školou a předpokladem dobrých vzdělávacích výsledků školy je vzájemná efektivní komunikace, </a:t>
            </a:r>
            <a:br>
              <a:rPr lang="cs-CZ" altLang="cs-CZ" sz="2000" dirty="0">
                <a:solidFill>
                  <a:srgbClr val="002060"/>
                </a:solidFill>
                <a:latin typeface="+mn-lt"/>
              </a:rPr>
            </a:br>
            <a:r>
              <a:rPr lang="cs-CZ" altLang="cs-CZ" sz="2000" dirty="0">
                <a:solidFill>
                  <a:srgbClr val="002060"/>
                </a:solidFill>
                <a:latin typeface="+mn-lt"/>
              </a:rPr>
              <a:t>ochota naslouchat a snaha porozumět.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1009651" y="3276601"/>
            <a:ext cx="10382249" cy="258532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srgbClr val="002060"/>
              </a:solidFill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2060"/>
                </a:solidFill>
                <a:latin typeface="+mn-lt"/>
              </a:rPr>
              <a:t>Děkujeme za pozornost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srgbClr val="002060"/>
              </a:solidFill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rgbClr val="002060"/>
                </a:solidFill>
                <a:latin typeface="+mn-lt"/>
              </a:rPr>
              <a:t>Mgr. Jiří Holý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002060"/>
                </a:solidFill>
                <a:latin typeface="+mn-lt"/>
                <a:hlinkClick r:id="rId2"/>
              </a:rPr>
              <a:t>holy@visk.cz</a:t>
            </a:r>
            <a:endParaRPr lang="cs-CZ" altLang="cs-CZ" sz="1400" dirty="0">
              <a:solidFill>
                <a:srgbClr val="002060"/>
              </a:solidFill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002060"/>
                </a:solidFill>
                <a:latin typeface="+mn-lt"/>
                <a:hlinkClick r:id="rId3"/>
              </a:rPr>
              <a:t>www.visk.cz</a:t>
            </a:r>
            <a:endParaRPr lang="cs-CZ" altLang="cs-CZ" sz="1400" dirty="0">
              <a:solidFill>
                <a:srgbClr val="002060"/>
              </a:solidFill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1400" dirty="0">
              <a:solidFill>
                <a:srgbClr val="002060"/>
              </a:solidFill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rgbClr val="002060"/>
                </a:solidFill>
                <a:latin typeface="+mn-lt"/>
              </a:rPr>
              <a:t>Mgr. Ingrid </a:t>
            </a:r>
            <a:r>
              <a:rPr lang="cs-CZ" altLang="cs-CZ" sz="1600" dirty="0" err="1">
                <a:solidFill>
                  <a:srgbClr val="002060"/>
                </a:solidFill>
                <a:latin typeface="+mn-lt"/>
              </a:rPr>
              <a:t>Vavřínková</a:t>
            </a:r>
            <a:endParaRPr lang="cs-CZ" altLang="cs-CZ" sz="1600" dirty="0">
              <a:solidFill>
                <a:srgbClr val="002060"/>
              </a:solidFill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002060"/>
                </a:solidFill>
                <a:latin typeface="+mn-lt"/>
                <a:hlinkClick r:id="rId4"/>
              </a:rPr>
              <a:t>vavrinkova@kr-s.cz</a:t>
            </a:r>
            <a:r>
              <a:rPr lang="cs-CZ" altLang="cs-CZ" sz="14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1400" dirty="0">
              <a:solidFill>
                <a:srgbClr val="0070C0"/>
              </a:solidFill>
            </a:endParaRPr>
          </a:p>
        </p:txBody>
      </p:sp>
      <p:sp>
        <p:nvSpPr>
          <p:cNvPr id="5" name="Volný tvar 4">
            <a:extLst>
              <a:ext uri="{FF2B5EF4-FFF2-40B4-BE49-F238E27FC236}">
                <a16:creationId xmlns:a16="http://schemas.microsoft.com/office/drawing/2014/main" id="{66B53945-8E1D-3645-8282-B8355F4AEA7E}"/>
              </a:ext>
            </a:extLst>
          </p:cNvPr>
          <p:cNvSpPr/>
          <p:nvPr/>
        </p:nvSpPr>
        <p:spPr>
          <a:xfrm>
            <a:off x="8447520" y="2336434"/>
            <a:ext cx="724205" cy="774700"/>
          </a:xfrm>
          <a:custGeom>
            <a:avLst/>
            <a:gdLst>
              <a:gd name="connsiteX0" fmla="*/ 0 w 858927"/>
              <a:gd name="connsiteY0" fmla="*/ 296537 h 561547"/>
              <a:gd name="connsiteX1" fmla="*/ 167268 w 858927"/>
              <a:gd name="connsiteY1" fmla="*/ 553015 h 561547"/>
              <a:gd name="connsiteX2" fmla="*/ 836341 w 858927"/>
              <a:gd name="connsiteY2" fmla="*/ 17756 h 561547"/>
              <a:gd name="connsiteX3" fmla="*/ 713678 w 858927"/>
              <a:gd name="connsiteY3" fmla="*/ 118117 h 561547"/>
              <a:gd name="connsiteX4" fmla="*/ 713678 w 858927"/>
              <a:gd name="connsiteY4" fmla="*/ 118117 h 561547"/>
              <a:gd name="connsiteX5" fmla="*/ 613317 w 858927"/>
              <a:gd name="connsiteY5" fmla="*/ 218478 h 561547"/>
              <a:gd name="connsiteX6" fmla="*/ 613317 w 858927"/>
              <a:gd name="connsiteY6" fmla="*/ 218478 h 56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927" h="561547">
                <a:moveTo>
                  <a:pt x="0" y="296537"/>
                </a:moveTo>
                <a:cubicBezTo>
                  <a:pt x="13939" y="448007"/>
                  <a:pt x="27878" y="599478"/>
                  <a:pt x="167268" y="553015"/>
                </a:cubicBezTo>
                <a:cubicBezTo>
                  <a:pt x="306658" y="506552"/>
                  <a:pt x="745273" y="90239"/>
                  <a:pt x="836341" y="17756"/>
                </a:cubicBezTo>
                <a:cubicBezTo>
                  <a:pt x="927409" y="-54727"/>
                  <a:pt x="713678" y="118117"/>
                  <a:pt x="713678" y="118117"/>
                </a:cubicBezTo>
                <a:lnTo>
                  <a:pt x="713678" y="118117"/>
                </a:lnTo>
                <a:lnTo>
                  <a:pt x="613317" y="218478"/>
                </a:lnTo>
                <a:lnTo>
                  <a:pt x="613317" y="218478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39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5B70713-F32C-594B-9230-3CF4C23AEF62}"/>
              </a:ext>
            </a:extLst>
          </p:cNvPr>
          <p:cNvSpPr txBox="1"/>
          <p:nvPr/>
        </p:nvSpPr>
        <p:spPr>
          <a:xfrm>
            <a:off x="2558143" y="1874137"/>
            <a:ext cx="3211286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rgbClr val="002060"/>
                </a:solidFill>
              </a:rPr>
              <a:t>Milan Adam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rgbClr val="002060"/>
                </a:solidFill>
              </a:rPr>
              <a:t>Petr </a:t>
            </a:r>
            <a:r>
              <a:rPr lang="cs-CZ" dirty="0" err="1">
                <a:solidFill>
                  <a:srgbClr val="002060"/>
                </a:solidFill>
              </a:rPr>
              <a:t>Vopěnka</a:t>
            </a:r>
            <a:endParaRPr lang="cs-CZ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rgbClr val="002060"/>
                </a:solidFill>
              </a:rPr>
              <a:t>Petr </a:t>
            </a:r>
            <a:r>
              <a:rPr lang="cs-CZ" dirty="0" err="1">
                <a:solidFill>
                  <a:srgbClr val="002060"/>
                </a:solidFill>
              </a:rPr>
              <a:t>Piťha</a:t>
            </a:r>
            <a:endParaRPr lang="cs-CZ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rgbClr val="002060"/>
                </a:solidFill>
              </a:rPr>
              <a:t>Ivan Pilip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rgbClr val="002060"/>
                </a:solidFill>
              </a:rPr>
              <a:t>Jiří Gruša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rgbClr val="002060"/>
                </a:solidFill>
              </a:rPr>
              <a:t>Jan Sokol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rgbClr val="002060"/>
                </a:solidFill>
              </a:rPr>
              <a:t>Eduard Zeman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rgbClr val="002060"/>
                </a:solidFill>
              </a:rPr>
              <a:t>Petra Buzková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rgbClr val="002060"/>
                </a:solidFill>
              </a:rPr>
              <a:t>Miroslava Kopicová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rgbClr val="002060"/>
                </a:solidFill>
              </a:rPr>
              <a:t>Dana Kuchtová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rgbClr val="002060"/>
                </a:solidFill>
              </a:rPr>
              <a:t>Martin Bursík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9964241B-22C1-AD4F-8E16-6F1F445CB03E}"/>
              </a:ext>
            </a:extLst>
          </p:cNvPr>
          <p:cNvSpPr txBox="1"/>
          <p:nvPr/>
        </p:nvSpPr>
        <p:spPr>
          <a:xfrm>
            <a:off x="6585858" y="1851469"/>
            <a:ext cx="3211286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2"/>
            </a:pPr>
            <a:r>
              <a:rPr lang="cs-CZ" dirty="0">
                <a:solidFill>
                  <a:srgbClr val="002060"/>
                </a:solidFill>
              </a:rPr>
              <a:t>Ondřej Liška</a:t>
            </a:r>
          </a:p>
          <a:p>
            <a:pPr marL="342900" indent="-342900">
              <a:buFont typeface="+mj-lt"/>
              <a:buAutoNum type="arabicPeriod" startAt="12"/>
            </a:pPr>
            <a:r>
              <a:rPr lang="cs-CZ" dirty="0">
                <a:solidFill>
                  <a:srgbClr val="002060"/>
                </a:solidFill>
              </a:rPr>
              <a:t>Miroslava Kopicová</a:t>
            </a:r>
          </a:p>
          <a:p>
            <a:pPr marL="342900" indent="-342900">
              <a:buFont typeface="+mj-lt"/>
              <a:buAutoNum type="arabicPeriod" startAt="12"/>
            </a:pPr>
            <a:r>
              <a:rPr lang="cs-CZ" dirty="0">
                <a:solidFill>
                  <a:srgbClr val="002060"/>
                </a:solidFill>
              </a:rPr>
              <a:t>Josef Dobeš</a:t>
            </a:r>
          </a:p>
          <a:p>
            <a:pPr marL="342900" indent="-342900">
              <a:buFont typeface="+mj-lt"/>
              <a:buAutoNum type="arabicPeriod" startAt="12"/>
            </a:pPr>
            <a:r>
              <a:rPr lang="cs-CZ" dirty="0">
                <a:solidFill>
                  <a:srgbClr val="002060"/>
                </a:solidFill>
              </a:rPr>
              <a:t>Petr Fiala</a:t>
            </a:r>
          </a:p>
          <a:p>
            <a:pPr marL="342900" indent="-342900">
              <a:buFont typeface="+mj-lt"/>
              <a:buAutoNum type="arabicPeriod" startAt="12"/>
            </a:pPr>
            <a:r>
              <a:rPr lang="cs-CZ" dirty="0">
                <a:solidFill>
                  <a:srgbClr val="002060"/>
                </a:solidFill>
              </a:rPr>
              <a:t>Dalibor </a:t>
            </a:r>
            <a:r>
              <a:rPr lang="cs-CZ" dirty="0" err="1">
                <a:solidFill>
                  <a:srgbClr val="002060"/>
                </a:solidFill>
              </a:rPr>
              <a:t>Štys</a:t>
            </a:r>
            <a:endParaRPr lang="cs-CZ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 startAt="12"/>
            </a:pPr>
            <a:r>
              <a:rPr lang="cs-CZ" dirty="0">
                <a:solidFill>
                  <a:srgbClr val="002060"/>
                </a:solidFill>
              </a:rPr>
              <a:t>Marcel Chládek</a:t>
            </a:r>
          </a:p>
          <a:p>
            <a:pPr marL="342900" indent="-342900">
              <a:buFont typeface="+mj-lt"/>
              <a:buAutoNum type="arabicPeriod" startAt="12"/>
            </a:pPr>
            <a:r>
              <a:rPr lang="cs-CZ" dirty="0">
                <a:solidFill>
                  <a:srgbClr val="002060"/>
                </a:solidFill>
              </a:rPr>
              <a:t>Michaela </a:t>
            </a:r>
            <a:r>
              <a:rPr lang="cs-CZ" dirty="0" err="1">
                <a:solidFill>
                  <a:srgbClr val="002060"/>
                </a:solidFill>
              </a:rPr>
              <a:t>Marksová</a:t>
            </a:r>
            <a:endParaRPr lang="cs-CZ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 startAt="12"/>
            </a:pPr>
            <a:r>
              <a:rPr lang="cs-CZ" dirty="0">
                <a:solidFill>
                  <a:srgbClr val="002060"/>
                </a:solidFill>
              </a:rPr>
              <a:t>Kateřina Valachová</a:t>
            </a:r>
          </a:p>
          <a:p>
            <a:pPr marL="342900" indent="-342900">
              <a:buFont typeface="+mj-lt"/>
              <a:buAutoNum type="arabicPeriod" startAt="12"/>
            </a:pPr>
            <a:r>
              <a:rPr lang="cs-CZ" dirty="0">
                <a:solidFill>
                  <a:srgbClr val="002060"/>
                </a:solidFill>
              </a:rPr>
              <a:t>Stanislav </a:t>
            </a:r>
            <a:r>
              <a:rPr lang="cs-CZ" dirty="0" err="1">
                <a:solidFill>
                  <a:srgbClr val="002060"/>
                </a:solidFill>
              </a:rPr>
              <a:t>Štech</a:t>
            </a:r>
            <a:endParaRPr lang="cs-CZ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 startAt="12"/>
            </a:pPr>
            <a:r>
              <a:rPr lang="cs-CZ" dirty="0">
                <a:solidFill>
                  <a:srgbClr val="002060"/>
                </a:solidFill>
              </a:rPr>
              <a:t>Robert </a:t>
            </a:r>
            <a:r>
              <a:rPr lang="cs-CZ" dirty="0" err="1">
                <a:solidFill>
                  <a:srgbClr val="002060"/>
                </a:solidFill>
              </a:rPr>
              <a:t>Plaga</a:t>
            </a:r>
            <a:endParaRPr lang="cs-CZ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 startAt="12"/>
            </a:pPr>
            <a:r>
              <a:rPr lang="cs-CZ" dirty="0">
                <a:solidFill>
                  <a:srgbClr val="002060"/>
                </a:solidFill>
              </a:rPr>
              <a:t>Petr Gazdík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EB8F7F3-16DB-C646-A743-621B971EADBE}"/>
              </a:ext>
            </a:extLst>
          </p:cNvPr>
          <p:cNvSpPr txBox="1"/>
          <p:nvPr/>
        </p:nvSpPr>
        <p:spPr>
          <a:xfrm>
            <a:off x="3287486" y="729343"/>
            <a:ext cx="5617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002060"/>
                </a:solidFill>
              </a:rPr>
              <a:t>22 ministrů a ministryň od roku 1990</a:t>
            </a:r>
          </a:p>
        </p:txBody>
      </p:sp>
    </p:spTree>
    <p:extLst>
      <p:ext uri="{BB962C8B-B14F-4D97-AF65-F5344CB8AC3E}">
        <p14:creationId xmlns:p14="http://schemas.microsoft.com/office/powerpoint/2010/main" val="300151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" y="491154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002060"/>
                </a:solidFill>
              </a:rPr>
              <a:t>VÝZNAM REZORTŮ  </a:t>
            </a:r>
            <a:r>
              <a:rPr lang="cs-CZ" sz="2000" b="1" dirty="0" err="1">
                <a:solidFill>
                  <a:srgbClr val="002060"/>
                </a:solidFill>
              </a:rPr>
              <a:t>x</a:t>
            </a:r>
            <a:r>
              <a:rPr lang="cs-CZ" sz="2000" b="1" dirty="0">
                <a:solidFill>
                  <a:srgbClr val="002060"/>
                </a:solidFill>
              </a:rPr>
              <a:t>   POSTAVENÍ REZORTŮ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55489621"/>
              </p:ext>
            </p:extLst>
          </p:nvPr>
        </p:nvGraphicFramePr>
        <p:xfrm>
          <a:off x="407932" y="1251284"/>
          <a:ext cx="7785574" cy="5059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délník 3"/>
          <p:cNvSpPr/>
          <p:nvPr/>
        </p:nvSpPr>
        <p:spPr>
          <a:xfrm>
            <a:off x="8037093" y="4375153"/>
            <a:ext cx="34691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RgŠ</a:t>
            </a:r>
            <a:r>
              <a:rPr 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základ vzdělávací soustavy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sz="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kvalita vzdělávání a úroveň absolventů</a:t>
            </a:r>
            <a:r>
              <a:rPr lang="cs-CZ" sz="1600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= klíčový parametr  hodnocení práce školy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sz="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spoluodpovědnost zřizovatelů </a:t>
            </a:r>
            <a:br>
              <a:rPr lang="cs-CZ" sz="1600" b="1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b="1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 jejich vliv na kvalitu vzdělávání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420098" y="2670086"/>
            <a:ext cx="2703094" cy="3342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VOŠ</a:t>
            </a:r>
          </a:p>
        </p:txBody>
      </p:sp>
      <p:sp>
        <p:nvSpPr>
          <p:cNvPr id="6" name="Rovnoramenný trojúhelník 5"/>
          <p:cNvSpPr/>
          <p:nvPr/>
        </p:nvSpPr>
        <p:spPr>
          <a:xfrm>
            <a:off x="8953354" y="1551512"/>
            <a:ext cx="1636582" cy="1118574"/>
          </a:xfrm>
          <a:prstGeom prst="triangle">
            <a:avLst>
              <a:gd name="adj" fmla="val 5069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VŠ</a:t>
            </a:r>
          </a:p>
          <a:p>
            <a:pPr algn="ctr"/>
            <a:endParaRPr lang="cs-CZ" sz="2000" dirty="0"/>
          </a:p>
        </p:txBody>
      </p:sp>
      <p:sp>
        <p:nvSpPr>
          <p:cNvPr id="9" name="Obdélník 8"/>
          <p:cNvSpPr/>
          <p:nvPr/>
        </p:nvSpPr>
        <p:spPr>
          <a:xfrm>
            <a:off x="8255667" y="3004385"/>
            <a:ext cx="3031957" cy="3342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SŠ maturitní / nematuritní</a:t>
            </a:r>
          </a:p>
        </p:txBody>
      </p:sp>
      <p:sp>
        <p:nvSpPr>
          <p:cNvPr id="10" name="Obdélník 9"/>
          <p:cNvSpPr/>
          <p:nvPr/>
        </p:nvSpPr>
        <p:spPr>
          <a:xfrm>
            <a:off x="8037093" y="3347436"/>
            <a:ext cx="3469107" cy="3342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ZŠ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8037093" y="3690024"/>
            <a:ext cx="3469107" cy="3342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MŠ</a:t>
            </a:r>
          </a:p>
        </p:txBody>
      </p:sp>
      <p:sp>
        <p:nvSpPr>
          <p:cNvPr id="12" name="Volný tvar 11">
            <a:extLst>
              <a:ext uri="{FF2B5EF4-FFF2-40B4-BE49-F238E27FC236}">
                <a16:creationId xmlns:a16="http://schemas.microsoft.com/office/drawing/2014/main" id="{9544D984-C937-E84B-988A-F74C339E9205}"/>
              </a:ext>
            </a:extLst>
          </p:cNvPr>
          <p:cNvSpPr/>
          <p:nvPr/>
        </p:nvSpPr>
        <p:spPr>
          <a:xfrm>
            <a:off x="8057995" y="5606716"/>
            <a:ext cx="724205" cy="774700"/>
          </a:xfrm>
          <a:custGeom>
            <a:avLst/>
            <a:gdLst>
              <a:gd name="connsiteX0" fmla="*/ 0 w 858927"/>
              <a:gd name="connsiteY0" fmla="*/ 296537 h 561547"/>
              <a:gd name="connsiteX1" fmla="*/ 167268 w 858927"/>
              <a:gd name="connsiteY1" fmla="*/ 553015 h 561547"/>
              <a:gd name="connsiteX2" fmla="*/ 836341 w 858927"/>
              <a:gd name="connsiteY2" fmla="*/ 17756 h 561547"/>
              <a:gd name="connsiteX3" fmla="*/ 713678 w 858927"/>
              <a:gd name="connsiteY3" fmla="*/ 118117 h 561547"/>
              <a:gd name="connsiteX4" fmla="*/ 713678 w 858927"/>
              <a:gd name="connsiteY4" fmla="*/ 118117 h 561547"/>
              <a:gd name="connsiteX5" fmla="*/ 613317 w 858927"/>
              <a:gd name="connsiteY5" fmla="*/ 218478 h 561547"/>
              <a:gd name="connsiteX6" fmla="*/ 613317 w 858927"/>
              <a:gd name="connsiteY6" fmla="*/ 218478 h 56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927" h="561547">
                <a:moveTo>
                  <a:pt x="0" y="296537"/>
                </a:moveTo>
                <a:cubicBezTo>
                  <a:pt x="13939" y="448007"/>
                  <a:pt x="27878" y="599478"/>
                  <a:pt x="167268" y="553015"/>
                </a:cubicBezTo>
                <a:cubicBezTo>
                  <a:pt x="306658" y="506552"/>
                  <a:pt x="745273" y="90239"/>
                  <a:pt x="836341" y="17756"/>
                </a:cubicBezTo>
                <a:cubicBezTo>
                  <a:pt x="927409" y="-54727"/>
                  <a:pt x="713678" y="118117"/>
                  <a:pt x="713678" y="118117"/>
                </a:cubicBezTo>
                <a:lnTo>
                  <a:pt x="713678" y="118117"/>
                </a:lnTo>
                <a:lnTo>
                  <a:pt x="613317" y="218478"/>
                </a:lnTo>
                <a:lnTo>
                  <a:pt x="613317" y="218478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63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hnutá šipka dolů 6"/>
          <p:cNvSpPr/>
          <p:nvPr/>
        </p:nvSpPr>
        <p:spPr>
          <a:xfrm rot="16200000">
            <a:off x="1165930" y="4609406"/>
            <a:ext cx="1395227" cy="826902"/>
          </a:xfrm>
          <a:prstGeom prst="curvedDownArrow">
            <a:avLst/>
          </a:prstGeom>
          <a:solidFill>
            <a:srgbClr val="C0E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400" b="1" dirty="0">
                <a:solidFill>
                  <a:srgbClr val="002060"/>
                </a:solidFill>
              </a:rPr>
              <a:t>MAJETEK</a:t>
            </a:r>
          </a:p>
        </p:txBody>
      </p:sp>
      <p:sp>
        <p:nvSpPr>
          <p:cNvPr id="10" name="Zahnutá šipka nahoru 9"/>
          <p:cNvSpPr/>
          <p:nvPr/>
        </p:nvSpPr>
        <p:spPr>
          <a:xfrm rot="16200000">
            <a:off x="3111764" y="4574441"/>
            <a:ext cx="1416367" cy="875692"/>
          </a:xfrm>
          <a:prstGeom prst="curvedUpArrow">
            <a:avLst/>
          </a:prstGeom>
          <a:solidFill>
            <a:srgbClr val="C0E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400" b="1" dirty="0">
                <a:solidFill>
                  <a:srgbClr val="002060"/>
                </a:solidFill>
              </a:rPr>
              <a:t>FINANCE</a:t>
            </a:r>
          </a:p>
        </p:txBody>
      </p:sp>
      <p:sp>
        <p:nvSpPr>
          <p:cNvPr id="13" name="Pětiúhelník 12"/>
          <p:cNvSpPr/>
          <p:nvPr/>
        </p:nvSpPr>
        <p:spPr>
          <a:xfrm>
            <a:off x="3467172" y="3813200"/>
            <a:ext cx="1915427" cy="385011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VÝSTUPY</a:t>
            </a:r>
          </a:p>
        </p:txBody>
      </p:sp>
      <p:sp>
        <p:nvSpPr>
          <p:cNvPr id="47" name="Obdélník 46"/>
          <p:cNvSpPr/>
          <p:nvPr/>
        </p:nvSpPr>
        <p:spPr>
          <a:xfrm>
            <a:off x="1164657" y="326674"/>
            <a:ext cx="9249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 ZŘIZOVATELE A STÁTU </a:t>
            </a:r>
          </a:p>
        </p:txBody>
      </p:sp>
      <p:sp>
        <p:nvSpPr>
          <p:cNvPr id="4" name="Ovál 3"/>
          <p:cNvSpPr/>
          <p:nvPr/>
        </p:nvSpPr>
        <p:spPr>
          <a:xfrm>
            <a:off x="2112736" y="3345041"/>
            <a:ext cx="1456626" cy="136176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cs-CZ" dirty="0"/>
              <a:t>ŠKOLA</a:t>
            </a:r>
          </a:p>
          <a:p>
            <a:pPr algn="ctr"/>
            <a:endParaRPr lang="cs-CZ" dirty="0"/>
          </a:p>
        </p:txBody>
      </p:sp>
      <p:sp>
        <p:nvSpPr>
          <p:cNvPr id="6" name="Bublinový popisek se šipkou dolů 5"/>
          <p:cNvSpPr/>
          <p:nvPr/>
        </p:nvSpPr>
        <p:spPr>
          <a:xfrm>
            <a:off x="1818364" y="2679945"/>
            <a:ext cx="2045369" cy="589249"/>
          </a:xfrm>
          <a:prstGeom prst="downArrowCallout">
            <a:avLst/>
          </a:prstGeom>
          <a:solidFill>
            <a:srgbClr val="C0E3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VÝBĚR ŘEDITELE</a:t>
            </a:r>
          </a:p>
        </p:txBody>
      </p:sp>
      <p:sp>
        <p:nvSpPr>
          <p:cNvPr id="35" name="Bublinový popisek se šipkou nahoru 34"/>
          <p:cNvSpPr/>
          <p:nvPr/>
        </p:nvSpPr>
        <p:spPr>
          <a:xfrm>
            <a:off x="1450091" y="4742217"/>
            <a:ext cx="2810538" cy="1208402"/>
          </a:xfrm>
          <a:prstGeom prst="upArrowCallout">
            <a:avLst/>
          </a:prstGeom>
          <a:solidFill>
            <a:srgbClr val="C0E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OBEC / KRAJ 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450091" y="5849042"/>
            <a:ext cx="2810538" cy="305786"/>
          </a:xfrm>
          <a:prstGeom prst="rect">
            <a:avLst/>
          </a:prstGeom>
          <a:solidFill>
            <a:srgbClr val="C6A8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POTŘEBA VZDĚLÁVÁNÍ</a:t>
            </a:r>
          </a:p>
        </p:txBody>
      </p:sp>
      <p:sp>
        <p:nvSpPr>
          <p:cNvPr id="3" name="Levá složená závorka 2"/>
          <p:cNvSpPr/>
          <p:nvPr/>
        </p:nvSpPr>
        <p:spPr>
          <a:xfrm rot="5400000">
            <a:off x="2530106" y="895549"/>
            <a:ext cx="634006" cy="3133898"/>
          </a:xfrm>
          <a:prstGeom prst="leftBrace">
            <a:avLst>
              <a:gd name="adj1" fmla="val 9644"/>
              <a:gd name="adj2" fmla="val 50000"/>
            </a:avLst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1450091" y="1044737"/>
            <a:ext cx="2807703" cy="72631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PRAVIDLA DANÁ STÁTEM (ZÁKONY, VYHLÁŠKY)</a:t>
            </a:r>
          </a:p>
        </p:txBody>
      </p:sp>
      <p:sp>
        <p:nvSpPr>
          <p:cNvPr id="15" name="Vývojový diagram: více dokumentů 14"/>
          <p:cNvSpPr/>
          <p:nvPr/>
        </p:nvSpPr>
        <p:spPr>
          <a:xfrm>
            <a:off x="5445151" y="2687019"/>
            <a:ext cx="1771049" cy="2335838"/>
          </a:xfrm>
          <a:prstGeom prst="flowChartMulti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b="1" dirty="0">
                <a:solidFill>
                  <a:srgbClr val="FF0000"/>
                </a:solidFill>
              </a:rPr>
              <a:t>VÝSLEDKY VE VZDĚLÁVÁNÍ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bg1"/>
                </a:solidFill>
              </a:rPr>
              <a:t>hospodaření s veřejnými prostředky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bg1"/>
                </a:solidFill>
              </a:rPr>
              <a:t>péče o majetek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bg1"/>
                </a:solidFill>
              </a:rPr>
              <a:t>atd.</a:t>
            </a:r>
          </a:p>
        </p:txBody>
      </p:sp>
      <p:sp>
        <p:nvSpPr>
          <p:cNvPr id="19" name="Bublinový popisek se šipkou dolů 18"/>
          <p:cNvSpPr/>
          <p:nvPr/>
        </p:nvSpPr>
        <p:spPr>
          <a:xfrm>
            <a:off x="4925407" y="1033101"/>
            <a:ext cx="2807704" cy="1351814"/>
          </a:xfrm>
          <a:prstGeom prst="downArrowCallout">
            <a:avLst/>
          </a:prstGeom>
          <a:solidFill>
            <a:srgbClr val="C0E3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FF0000"/>
                </a:solidFill>
              </a:rPr>
              <a:t>KONTROLA A HODNOCENÍ ZŘIZOVATELEM</a:t>
            </a:r>
          </a:p>
        </p:txBody>
      </p:sp>
      <p:sp>
        <p:nvSpPr>
          <p:cNvPr id="20" name="Bublinový popisek se šipkou nahoru 19"/>
          <p:cNvSpPr/>
          <p:nvPr/>
        </p:nvSpPr>
        <p:spPr>
          <a:xfrm>
            <a:off x="4925407" y="5192302"/>
            <a:ext cx="2810538" cy="962526"/>
          </a:xfrm>
          <a:prstGeom prst="upArrow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FF0000"/>
                </a:solidFill>
              </a:rPr>
              <a:t>KONTROLA A HODNOCENÍ ČŠI A DALŠÍMI KONTROLNÍMI ORGÁNY</a:t>
            </a:r>
          </a:p>
        </p:txBody>
      </p:sp>
      <p:sp>
        <p:nvSpPr>
          <p:cNvPr id="23" name="Bublinový popisek se šipkou doleva 22"/>
          <p:cNvSpPr/>
          <p:nvPr/>
        </p:nvSpPr>
        <p:spPr>
          <a:xfrm>
            <a:off x="7371031" y="2490807"/>
            <a:ext cx="952901" cy="2807706"/>
          </a:xfrm>
          <a:prstGeom prst="leftArrowCallou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1400" b="1" dirty="0">
                <a:solidFill>
                  <a:srgbClr val="FF0000"/>
                </a:solidFill>
              </a:rPr>
              <a:t>VNITŘNÍ   KONTROLNÍ  A  AUTOEVALUAČNÍ SYSTÉM ŠKOLY</a:t>
            </a:r>
          </a:p>
        </p:txBody>
      </p:sp>
      <p:sp>
        <p:nvSpPr>
          <p:cNvPr id="2" name="Obdélník 1"/>
          <p:cNvSpPr/>
          <p:nvPr/>
        </p:nvSpPr>
        <p:spPr>
          <a:xfrm>
            <a:off x="8715212" y="1246141"/>
            <a:ext cx="2907283" cy="2277547"/>
          </a:xfrm>
          <a:prstGeom prst="rect">
            <a:avLst/>
          </a:prstGeom>
          <a:solidFill>
            <a:srgbClr val="FFD9D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cs-CZ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ŘEDITEL – KLÍČOVÝ ZAMĚSTNANEC ŠKOLY</a:t>
            </a:r>
          </a:p>
          <a:p>
            <a:pPr algn="ctr"/>
            <a:endParaRPr lang="cs-CZ" sz="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--------------------------------------------------------------------</a:t>
            </a:r>
          </a:p>
          <a:p>
            <a:pPr algn="ctr"/>
            <a:endParaRPr lang="cs-CZ" sz="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…pohled ČŠI: </a:t>
            </a:r>
          </a:p>
          <a:p>
            <a:pPr algn="ctr"/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dobrý ředitel = dobrá škola</a:t>
            </a:r>
          </a:p>
          <a:p>
            <a:pPr algn="ctr"/>
            <a:r>
              <a:rPr 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  <a:p>
            <a:pPr algn="ctr"/>
            <a:r>
              <a:rPr 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špatný ředitel = špatná škola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8727927" y="3686262"/>
            <a:ext cx="2907283" cy="23391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Pozn.: </a:t>
            </a:r>
          </a:p>
          <a:p>
            <a:r>
              <a:rPr lang="cs-CZ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…úspěch ředitele jako vedoucího pracovníka závisí zejména na:</a:t>
            </a:r>
          </a:p>
          <a:p>
            <a:endParaRPr lang="cs-CZ" sz="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jeho / jejích  </a:t>
            </a:r>
            <a:r>
              <a:rPr lang="cs-CZ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kvalitách odborných a osobnostních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5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úrovni spolupráce </a:t>
            </a:r>
            <a:r>
              <a:rPr lang="cs-CZ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zřizovatelem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5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kvalitě jeho podřízených </a:t>
            </a:r>
            <a:endParaRPr lang="cs-CZ" sz="1600" b="1" dirty="0">
              <a:solidFill>
                <a:srgbClr val="002060"/>
              </a:solidFill>
            </a:endParaRPr>
          </a:p>
        </p:txBody>
      </p:sp>
      <p:sp>
        <p:nvSpPr>
          <p:cNvPr id="22" name="Volný tvar 21">
            <a:extLst>
              <a:ext uri="{FF2B5EF4-FFF2-40B4-BE49-F238E27FC236}">
                <a16:creationId xmlns:a16="http://schemas.microsoft.com/office/drawing/2014/main" id="{4E1329F2-B1FE-9F4C-8B8E-5DACB2C3EABA}"/>
              </a:ext>
            </a:extLst>
          </p:cNvPr>
          <p:cNvSpPr/>
          <p:nvPr/>
        </p:nvSpPr>
        <p:spPr>
          <a:xfrm>
            <a:off x="6931513" y="2881844"/>
            <a:ext cx="724205" cy="774700"/>
          </a:xfrm>
          <a:custGeom>
            <a:avLst/>
            <a:gdLst>
              <a:gd name="connsiteX0" fmla="*/ 0 w 858927"/>
              <a:gd name="connsiteY0" fmla="*/ 296537 h 561547"/>
              <a:gd name="connsiteX1" fmla="*/ 167268 w 858927"/>
              <a:gd name="connsiteY1" fmla="*/ 553015 h 561547"/>
              <a:gd name="connsiteX2" fmla="*/ 836341 w 858927"/>
              <a:gd name="connsiteY2" fmla="*/ 17756 h 561547"/>
              <a:gd name="connsiteX3" fmla="*/ 713678 w 858927"/>
              <a:gd name="connsiteY3" fmla="*/ 118117 h 561547"/>
              <a:gd name="connsiteX4" fmla="*/ 713678 w 858927"/>
              <a:gd name="connsiteY4" fmla="*/ 118117 h 561547"/>
              <a:gd name="connsiteX5" fmla="*/ 613317 w 858927"/>
              <a:gd name="connsiteY5" fmla="*/ 218478 h 561547"/>
              <a:gd name="connsiteX6" fmla="*/ 613317 w 858927"/>
              <a:gd name="connsiteY6" fmla="*/ 218478 h 56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927" h="561547">
                <a:moveTo>
                  <a:pt x="0" y="296537"/>
                </a:moveTo>
                <a:cubicBezTo>
                  <a:pt x="13939" y="448007"/>
                  <a:pt x="27878" y="599478"/>
                  <a:pt x="167268" y="553015"/>
                </a:cubicBezTo>
                <a:cubicBezTo>
                  <a:pt x="306658" y="506552"/>
                  <a:pt x="745273" y="90239"/>
                  <a:pt x="836341" y="17756"/>
                </a:cubicBezTo>
                <a:cubicBezTo>
                  <a:pt x="927409" y="-54727"/>
                  <a:pt x="713678" y="118117"/>
                  <a:pt x="713678" y="118117"/>
                </a:cubicBezTo>
                <a:lnTo>
                  <a:pt x="713678" y="118117"/>
                </a:lnTo>
                <a:lnTo>
                  <a:pt x="613317" y="218478"/>
                </a:lnTo>
                <a:lnTo>
                  <a:pt x="613317" y="218478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23">
            <a:extLst>
              <a:ext uri="{FF2B5EF4-FFF2-40B4-BE49-F238E27FC236}">
                <a16:creationId xmlns:a16="http://schemas.microsoft.com/office/drawing/2014/main" id="{951C994B-B5BD-8E41-BEB5-6A19DAF3F631}"/>
              </a:ext>
            </a:extLst>
          </p:cNvPr>
          <p:cNvSpPr/>
          <p:nvPr/>
        </p:nvSpPr>
        <p:spPr>
          <a:xfrm>
            <a:off x="8619646" y="4911163"/>
            <a:ext cx="724205" cy="774700"/>
          </a:xfrm>
          <a:custGeom>
            <a:avLst/>
            <a:gdLst>
              <a:gd name="connsiteX0" fmla="*/ 0 w 858927"/>
              <a:gd name="connsiteY0" fmla="*/ 296537 h 561547"/>
              <a:gd name="connsiteX1" fmla="*/ 167268 w 858927"/>
              <a:gd name="connsiteY1" fmla="*/ 553015 h 561547"/>
              <a:gd name="connsiteX2" fmla="*/ 836341 w 858927"/>
              <a:gd name="connsiteY2" fmla="*/ 17756 h 561547"/>
              <a:gd name="connsiteX3" fmla="*/ 713678 w 858927"/>
              <a:gd name="connsiteY3" fmla="*/ 118117 h 561547"/>
              <a:gd name="connsiteX4" fmla="*/ 713678 w 858927"/>
              <a:gd name="connsiteY4" fmla="*/ 118117 h 561547"/>
              <a:gd name="connsiteX5" fmla="*/ 613317 w 858927"/>
              <a:gd name="connsiteY5" fmla="*/ 218478 h 561547"/>
              <a:gd name="connsiteX6" fmla="*/ 613317 w 858927"/>
              <a:gd name="connsiteY6" fmla="*/ 218478 h 56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927" h="561547">
                <a:moveTo>
                  <a:pt x="0" y="296537"/>
                </a:moveTo>
                <a:cubicBezTo>
                  <a:pt x="13939" y="448007"/>
                  <a:pt x="27878" y="599478"/>
                  <a:pt x="167268" y="553015"/>
                </a:cubicBezTo>
                <a:cubicBezTo>
                  <a:pt x="306658" y="506552"/>
                  <a:pt x="745273" y="90239"/>
                  <a:pt x="836341" y="17756"/>
                </a:cubicBezTo>
                <a:cubicBezTo>
                  <a:pt x="927409" y="-54727"/>
                  <a:pt x="713678" y="118117"/>
                  <a:pt x="713678" y="118117"/>
                </a:cubicBezTo>
                <a:lnTo>
                  <a:pt x="713678" y="118117"/>
                </a:lnTo>
                <a:lnTo>
                  <a:pt x="613317" y="218478"/>
                </a:lnTo>
                <a:lnTo>
                  <a:pt x="613317" y="218478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75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4" grpId="0" animBg="1"/>
      <p:bldP spid="6" grpId="0" animBg="1"/>
      <p:bldP spid="35" grpId="0" animBg="1"/>
      <p:bldP spid="18" grpId="0" animBg="1"/>
      <p:bldP spid="3" grpId="0" animBg="1"/>
      <p:bldP spid="11" grpId="0" animBg="1"/>
      <p:bldP spid="15" grpId="0" animBg="1"/>
      <p:bldP spid="19" grpId="0" animBg="1"/>
      <p:bldP spid="20" grpId="0" animBg="1"/>
      <p:bldP spid="23" grpId="0" animBg="1"/>
      <p:bldP spid="2" grpId="0" animBg="1"/>
      <p:bldP spid="21" grpId="0" animBg="1"/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30" y="1136964"/>
            <a:ext cx="10437596" cy="458407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Obdélník 8"/>
          <p:cNvSpPr/>
          <p:nvPr/>
        </p:nvSpPr>
        <p:spPr>
          <a:xfrm>
            <a:off x="3267239" y="5906902"/>
            <a:ext cx="5225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000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ODPOVĚDNOST NAKONEC VŽDY NA ZŘIZOVATELI</a:t>
            </a:r>
          </a:p>
        </p:txBody>
      </p:sp>
      <p:cxnSp>
        <p:nvCxnSpPr>
          <p:cNvPr id="3" name="Přímá spojnice 2"/>
          <p:cNvCxnSpPr>
            <a:cxnSpLocks/>
          </p:cNvCxnSpPr>
          <p:nvPr/>
        </p:nvCxnSpPr>
        <p:spPr>
          <a:xfrm>
            <a:off x="5329238" y="3111339"/>
            <a:ext cx="628521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>
            <a:cxnSpLocks/>
            <a:stCxn id="5" idx="1"/>
          </p:cNvCxnSpPr>
          <p:nvPr/>
        </p:nvCxnSpPr>
        <p:spPr>
          <a:xfrm>
            <a:off x="1300830" y="3429000"/>
            <a:ext cx="1031362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>
            <a:cxnSpLocks/>
          </p:cNvCxnSpPr>
          <p:nvPr/>
        </p:nvCxnSpPr>
        <p:spPr>
          <a:xfrm>
            <a:off x="1300830" y="3778532"/>
            <a:ext cx="600008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14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ovéPole 2"/>
          <p:cNvSpPr txBox="1">
            <a:spLocks noChangeArrowheads="1"/>
          </p:cNvSpPr>
          <p:nvPr/>
        </p:nvSpPr>
        <p:spPr bwMode="auto">
          <a:xfrm>
            <a:off x="1992313" y="457315"/>
            <a:ext cx="8167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PRÁVNÍ UKOTVENÍ ÚZEMNĚ SAMOSPRÁVNÝCH CELKŮ (ÚSC)</a:t>
            </a:r>
            <a:endParaRPr lang="cs-CZ" altLang="cs-CZ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22465" y="4008883"/>
            <a:ext cx="1046572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Zákon č. 561/2004 Sb., </a:t>
            </a:r>
            <a:r>
              <a:rPr 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předškolním, základním, středním, vyšším odborném a jiném vzdělávání  </a:t>
            </a:r>
            <a:r>
              <a:rPr 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(školský zákon)</a:t>
            </a:r>
            <a:endParaRPr lang="cs-CZ" sz="1600" u="sng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1022465" y="2455570"/>
            <a:ext cx="1046572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„…</a:t>
            </a:r>
            <a:r>
              <a:rPr lang="cs-CZ" altLang="cs-CZ" sz="1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uspokojování potřeby </a:t>
            </a: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bydlení, ochrany a rozvoje zdraví, dopravy a spojů, potřeby informací, </a:t>
            </a:r>
            <a:r>
              <a:rPr lang="cs-CZ" altLang="cs-CZ" sz="1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výchovy a vzdělávání</a:t>
            </a: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,…“</a:t>
            </a:r>
            <a:endParaRPr lang="cs-CZ" altLang="cs-CZ" sz="1600" dirty="0">
              <a:solidFill>
                <a:srgbClr val="0067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002761"/>
              </p:ext>
            </p:extLst>
          </p:nvPr>
        </p:nvGraphicFramePr>
        <p:xfrm>
          <a:off x="1022465" y="1110002"/>
          <a:ext cx="10465724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6939">
                  <a:extLst>
                    <a:ext uri="{9D8B030D-6E8A-4147-A177-3AD203B41FA5}">
                      <a16:colId xmlns:a16="http://schemas.microsoft.com/office/drawing/2014/main" val="2162693061"/>
                    </a:ext>
                  </a:extLst>
                </a:gridCol>
                <a:gridCol w="5868785">
                  <a:extLst>
                    <a:ext uri="{9D8B030D-6E8A-4147-A177-3AD203B41FA5}">
                      <a16:colId xmlns:a16="http://schemas.microsoft.com/office/drawing/2014/main" val="95138509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algn="just"/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Územní samosprávné celky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Zákon č. 1/1993 Sb., Ústava České republiky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45719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základní ÚSC – obce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zákon č. 128/2000 Sb., o obcích (obecní zřízení)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86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vyšší ÚSC – kraje, HMP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zákon č. 129/2000 Sb., o krajích (krajské zřízení)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zákon č. 131/2000 Sb., o hlavním městě Praze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945142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1992313" y="3286087"/>
            <a:ext cx="8172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ZÁKLADNÍ PRÁVNÍ NORMY V OBLASTI ŠKOLSTVÍ klíčové pro  ÚSC</a:t>
            </a:r>
            <a:endParaRPr lang="cs-CZ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22465" y="4519126"/>
            <a:ext cx="1046572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Zákon č. 563/2004 Sb., </a:t>
            </a:r>
            <a:r>
              <a:rPr lang="cs-CZ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pedagogických pracovnících</a:t>
            </a:r>
            <a:endParaRPr lang="cs-CZ" sz="1600" u="sng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22465" y="5116393"/>
            <a:ext cx="1046572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b="1" dirty="0">
                <a:solidFill>
                  <a:srgbClr val="002060"/>
                </a:solidFill>
                <a:cs typeface="Calibri" panose="020F0502020204030204" pitchFamily="34" charset="0"/>
              </a:rPr>
              <a:t>Vyhláška. č. 54/2005 Sb</a:t>
            </a:r>
            <a:r>
              <a:rPr lang="cs-CZ" sz="1600" dirty="0">
                <a:solidFill>
                  <a:srgbClr val="002060"/>
                </a:solidFill>
                <a:cs typeface="Calibri" panose="020F0502020204030204" pitchFamily="34" charset="0"/>
              </a:rPr>
              <a:t>., </a:t>
            </a:r>
            <a:r>
              <a:rPr lang="cs-CZ" sz="1600" dirty="0">
                <a:solidFill>
                  <a:srgbClr val="002060"/>
                </a:solidFill>
              </a:rPr>
              <a:t>o náležitostech konkursního řízení a konkursních komisích</a:t>
            </a:r>
          </a:p>
        </p:txBody>
      </p:sp>
    </p:spTree>
    <p:extLst>
      <p:ext uri="{BB962C8B-B14F-4D97-AF65-F5344CB8AC3E}">
        <p14:creationId xmlns:p14="http://schemas.microsoft.com/office/powerpoint/2010/main" val="92026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5" grpId="0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3924</TotalTime>
  <Words>6430</Words>
  <Application>Microsoft Macintosh PowerPoint</Application>
  <PresentationFormat>Širokoúhlá obrazovka</PresentationFormat>
  <Paragraphs>827</Paragraphs>
  <Slides>46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Courier New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POSTAVENÍ ŘEDITELE </vt:lpstr>
      <vt:lpstr>Prezentace aplikace PowerPoint</vt:lpstr>
      <vt:lpstr>PODMÍNKY JMENOVÁNÍ NA VEDOUCÍ PRACOVNÍ MÍSTO ŘEDITELE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Holy</dc:creator>
  <cp:lastModifiedBy>Jiří  Holý</cp:lastModifiedBy>
  <cp:revision>245</cp:revision>
  <dcterms:created xsi:type="dcterms:W3CDTF">2019-10-17T21:43:42Z</dcterms:created>
  <dcterms:modified xsi:type="dcterms:W3CDTF">2022-03-30T13:00:21Z</dcterms:modified>
</cp:coreProperties>
</file>